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0" r:id="rId4"/>
    <p:sldId id="277" r:id="rId5"/>
    <p:sldId id="301" r:id="rId6"/>
    <p:sldId id="306" r:id="rId7"/>
    <p:sldId id="309" r:id="rId8"/>
    <p:sldId id="312" r:id="rId9"/>
    <p:sldId id="311" r:id="rId10"/>
    <p:sldId id="314" r:id="rId11"/>
    <p:sldId id="315" r:id="rId12"/>
    <p:sldId id="280" r:id="rId13"/>
    <p:sldId id="303" r:id="rId14"/>
    <p:sldId id="282" r:id="rId15"/>
    <p:sldId id="284" r:id="rId16"/>
    <p:sldId id="317" r:id="rId17"/>
    <p:sldId id="291" r:id="rId18"/>
    <p:sldId id="304" r:id="rId19"/>
    <p:sldId id="305" r:id="rId20"/>
    <p:sldId id="268" r:id="rId21"/>
    <p:sldId id="271" r:id="rId22"/>
    <p:sldId id="270" r:id="rId23"/>
    <p:sldId id="302" r:id="rId24"/>
    <p:sldId id="307" r:id="rId25"/>
    <p:sldId id="3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4ED9-59C8-4ACD-BBC7-B5B3EACC47E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B4FA-8615-4D13-AFAE-78EBB1D97CD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27373" y="3649361"/>
            <a:ext cx="2891481" cy="111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14833" y="1787611"/>
            <a:ext cx="7282248" cy="186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69492" y="502508"/>
            <a:ext cx="3772930" cy="128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3341" y="2075936"/>
            <a:ext cx="9209903" cy="1409314"/>
          </a:xfrm>
        </p:spPr>
        <p:txBody>
          <a:bodyPr>
            <a:noAutofit/>
          </a:bodyPr>
          <a:lstStyle/>
          <a:p>
            <a:r>
              <a:rPr lang="it-IT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Regione Lazio</a:t>
            </a:r>
            <a:r>
              <a:rPr lang="it-IT" sz="4800" b="1" i="1" dirty="0" smtClean="0">
                <a:solidFill>
                  <a:srgbClr val="002060"/>
                </a:solidFill>
              </a:rPr>
              <a:t/>
            </a:r>
            <a:br>
              <a:rPr lang="it-IT" sz="4800" b="1" i="1" dirty="0" smtClean="0">
                <a:solidFill>
                  <a:srgbClr val="002060"/>
                </a:solidFill>
              </a:rPr>
            </a:br>
            <a:r>
              <a:rPr lang="it-IT" sz="4800" b="1" i="1" dirty="0">
                <a:solidFill>
                  <a:srgbClr val="0070C0"/>
                </a:solidFill>
              </a:rPr>
              <a:t/>
            </a:r>
            <a:br>
              <a:rPr lang="it-IT" sz="4800" b="1" i="1" dirty="0">
                <a:solidFill>
                  <a:srgbClr val="0070C0"/>
                </a:solidFill>
              </a:rPr>
            </a:br>
            <a:r>
              <a:rPr lang="it-IT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L’esigenza delle Famiglie :</a:t>
            </a:r>
            <a:br>
              <a:rPr lang="it-IT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it-IT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Cosa dicono i numeri?</a:t>
            </a:r>
            <a:endParaRPr lang="en-US" sz="48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49361"/>
            <a:ext cx="9328020" cy="2496065"/>
          </a:xfrm>
        </p:spPr>
        <p:txBody>
          <a:bodyPr>
            <a:normAutofit fontScale="92500" lnSpcReduction="10000"/>
          </a:bodyPr>
          <a:lstStyle/>
          <a:p>
            <a:r>
              <a:rPr lang="it-IT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 </a:t>
            </a:r>
            <a:r>
              <a:rPr lang="it-IT" sz="32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19 dicembre 2024</a:t>
            </a:r>
          </a:p>
          <a:p>
            <a:endParaRPr lang="it-IT" sz="1800" b="1" i="1" dirty="0" smtClean="0">
              <a:solidFill>
                <a:srgbClr val="C00000"/>
              </a:solidFill>
            </a:endParaRPr>
          </a:p>
          <a:p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Bolzan Mario</a:t>
            </a:r>
          </a:p>
          <a:p>
            <a:r>
              <a:rPr lang="it-IT" sz="1400" b="1" i="1" dirty="0" smtClean="0">
                <a:solidFill>
                  <a:srgbClr val="C00000"/>
                </a:solidFill>
              </a:rPr>
              <a:t>Dipartimento </a:t>
            </a:r>
            <a:r>
              <a:rPr lang="it-IT" sz="1400" b="1" i="1" dirty="0">
                <a:solidFill>
                  <a:srgbClr val="C00000"/>
                </a:solidFill>
              </a:rPr>
              <a:t>di Scienze Statistiche</a:t>
            </a:r>
          </a:p>
          <a:p>
            <a:r>
              <a:rPr lang="it-IT" sz="1400" b="1" i="1" dirty="0">
                <a:solidFill>
                  <a:srgbClr val="C00000"/>
                </a:solidFill>
              </a:rPr>
              <a:t>Università degli Studi di Padova </a:t>
            </a:r>
          </a:p>
          <a:p>
            <a:r>
              <a:rPr lang="it-IT" sz="1400" b="1" i="1" dirty="0">
                <a:solidFill>
                  <a:srgbClr val="C00000"/>
                </a:solidFill>
              </a:rPr>
              <a:t>mario.bolzan@unipd.it</a:t>
            </a:r>
          </a:p>
          <a:p>
            <a:endParaRPr lang="it-IT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4015"/>
            <a:ext cx="5675870" cy="168416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0764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en-US" sz="2400" dirty="0" err="1" smtClean="0"/>
              <a:t>L’aumento</a:t>
            </a:r>
            <a:r>
              <a:rPr lang="en-US" sz="2400" dirty="0" smtClean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casi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it-IT" sz="2400" dirty="0" err="1" smtClean="0"/>
              <a:t>femminicidio</a:t>
            </a:r>
            <a:r>
              <a:rPr lang="it-IT" sz="2400" dirty="0" smtClean="0"/>
              <a:t> </a:t>
            </a:r>
            <a:r>
              <a:rPr lang="it-IT" sz="2400" dirty="0"/>
              <a:t>nei paesi occidentali, tra </a:t>
            </a:r>
            <a:r>
              <a:rPr lang="it-IT" sz="2400" dirty="0" smtClean="0"/>
              <a:t>cui l’Italia</a:t>
            </a:r>
            <a:r>
              <a:rPr lang="it-IT" sz="2400" dirty="0"/>
              <a:t>, </a:t>
            </a:r>
            <a:r>
              <a:rPr lang="it-IT" sz="2400" dirty="0" smtClean="0"/>
              <a:t>sembra </a:t>
            </a:r>
            <a:r>
              <a:rPr lang="it-IT" sz="2400" dirty="0"/>
              <a:t>andare in direzione di </a:t>
            </a:r>
            <a:r>
              <a:rPr lang="it-IT" sz="2400" dirty="0" smtClean="0"/>
              <a:t>una polarizzazione</a:t>
            </a:r>
            <a:r>
              <a:rPr lang="it-IT" sz="2400" dirty="0"/>
              <a:t>, una sorta di </a:t>
            </a:r>
            <a:r>
              <a:rPr lang="it-IT" sz="2400" b="1" i="1" dirty="0" smtClean="0">
                <a:solidFill>
                  <a:srgbClr val="FF0000"/>
                </a:solidFill>
              </a:rPr>
              <a:t>gender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decopuling</a:t>
            </a:r>
            <a:r>
              <a:rPr lang="it-IT" sz="2400" i="1" dirty="0"/>
              <a:t>, </a:t>
            </a:r>
            <a:r>
              <a:rPr lang="it-IT" sz="2400" dirty="0"/>
              <a:t>un disaccoppiamento tra </a:t>
            </a:r>
            <a:r>
              <a:rPr lang="it-IT" sz="2400" dirty="0" smtClean="0"/>
              <a:t>i generi </a:t>
            </a:r>
            <a:r>
              <a:rPr lang="it-IT" sz="2400" dirty="0"/>
              <a:t>maschile e femminile, che </a:t>
            </a:r>
            <a:r>
              <a:rPr lang="it-IT" sz="2400" dirty="0" smtClean="0"/>
              <a:t>tendono all’autonomia </a:t>
            </a:r>
            <a:r>
              <a:rPr lang="it-IT" sz="2400" dirty="0"/>
              <a:t>culturale e sociale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 </a:t>
            </a:r>
            <a:r>
              <a:rPr lang="it-IT" sz="2400" dirty="0"/>
              <a:t>È in </a:t>
            </a:r>
            <a:r>
              <a:rPr lang="it-IT" sz="2400" dirty="0" smtClean="0"/>
              <a:t>questo contesto </a:t>
            </a:r>
            <a:r>
              <a:rPr lang="it-IT" sz="2400" dirty="0"/>
              <a:t>che si sta sviluppando la </a:t>
            </a:r>
            <a:r>
              <a:rPr lang="it-IT" sz="2400" dirty="0" smtClean="0"/>
              <a:t>cosiddetta “</a:t>
            </a:r>
            <a:r>
              <a:rPr lang="it-IT" sz="2400" b="1" dirty="0" err="1">
                <a:solidFill>
                  <a:srgbClr val="FF0000"/>
                </a:solidFill>
              </a:rPr>
              <a:t>manosfera</a:t>
            </a:r>
            <a:r>
              <a:rPr lang="it-IT" sz="2400" dirty="0" smtClean="0"/>
              <a:t>”</a:t>
            </a:r>
            <a:r>
              <a:rPr lang="en-US" dirty="0"/>
              <a:t> </a:t>
            </a:r>
            <a:r>
              <a:rPr lang="en-US" sz="2400" dirty="0" smtClean="0"/>
              <a:t>(Jessica </a:t>
            </a:r>
            <a:r>
              <a:rPr lang="en-US" sz="2400" dirty="0" err="1" smtClean="0"/>
              <a:t>Aiston</a:t>
            </a:r>
            <a:r>
              <a:rPr lang="en-US" sz="2400" dirty="0" smtClean="0"/>
              <a:t>)</a:t>
            </a:r>
            <a:r>
              <a:rPr lang="it-IT" sz="2400" dirty="0" smtClean="0"/>
              <a:t>, </a:t>
            </a:r>
            <a:r>
              <a:rPr lang="it-IT" sz="2400" dirty="0"/>
              <a:t>come viene definita la </a:t>
            </a:r>
            <a:r>
              <a:rPr lang="it-IT" sz="2400" dirty="0" smtClean="0"/>
              <a:t>rete online </a:t>
            </a:r>
            <a:r>
              <a:rPr lang="it-IT" sz="2400" dirty="0"/>
              <a:t>di comunità misogine </a:t>
            </a:r>
            <a:r>
              <a:rPr lang="it-IT" sz="2400" dirty="0" smtClean="0"/>
              <a:t>e anti-femministe </a:t>
            </a:r>
            <a:r>
              <a:rPr lang="it-IT" sz="2400" dirty="0"/>
              <a:t>che cercano di preservare </a:t>
            </a:r>
            <a:r>
              <a:rPr lang="it-IT" sz="2400" dirty="0" smtClean="0"/>
              <a:t>le </a:t>
            </a:r>
            <a:r>
              <a:rPr lang="en-US" sz="2400" dirty="0" err="1" smtClean="0"/>
              <a:t>tradizionali</a:t>
            </a:r>
            <a:r>
              <a:rPr lang="en-US" sz="2400" dirty="0" smtClean="0"/>
              <a:t> </a:t>
            </a:r>
            <a:r>
              <a:rPr lang="en-US" sz="2400" dirty="0" err="1"/>
              <a:t>caratteristiche</a:t>
            </a:r>
            <a:r>
              <a:rPr lang="en-US" sz="2400" dirty="0"/>
              <a:t> “</a:t>
            </a:r>
            <a:r>
              <a:rPr lang="en-US" sz="2400" dirty="0" err="1"/>
              <a:t>dominanti</a:t>
            </a:r>
            <a:r>
              <a:rPr lang="en-US" sz="2400" dirty="0"/>
              <a:t>” </a:t>
            </a:r>
            <a:r>
              <a:rPr lang="en-US" sz="2400" dirty="0" smtClean="0"/>
              <a:t>del </a:t>
            </a:r>
            <a:r>
              <a:rPr lang="it-IT" sz="2400" dirty="0" smtClean="0"/>
              <a:t>genere </a:t>
            </a:r>
            <a:r>
              <a:rPr lang="it-IT" sz="2400" dirty="0"/>
              <a:t>maschile, ma anche </a:t>
            </a:r>
            <a:r>
              <a:rPr lang="it-IT" sz="2400" dirty="0" smtClean="0"/>
              <a:t>all’opposto gruppi </a:t>
            </a:r>
            <a:r>
              <a:rPr lang="it-IT" sz="2400" dirty="0"/>
              <a:t>radicali femministi come il </a:t>
            </a:r>
            <a:r>
              <a:rPr lang="it-IT" sz="2400" dirty="0" smtClean="0"/>
              <a:t>movimento 4B </a:t>
            </a:r>
            <a:r>
              <a:rPr lang="it-IT" sz="2400" dirty="0"/>
              <a:t>(“4 no”) nato in Corea del Sud nel 2019,</a:t>
            </a:r>
          </a:p>
          <a:p>
            <a:r>
              <a:rPr lang="it-IT" sz="2400" dirty="0"/>
              <a:t>le cui esponenti dichiarano di </a:t>
            </a:r>
            <a:r>
              <a:rPr lang="it-IT" sz="2400" dirty="0" smtClean="0"/>
              <a:t>voler rinunciare </a:t>
            </a:r>
            <a:r>
              <a:rPr lang="it-IT" sz="2400" dirty="0"/>
              <a:t>a quattro attività: </a:t>
            </a:r>
            <a:r>
              <a:rPr lang="it-IT" sz="2400" dirty="0" smtClean="0"/>
              <a:t>rapporti sessuali</a:t>
            </a:r>
            <a:r>
              <a:rPr lang="it-IT" sz="2400" dirty="0"/>
              <a:t>, genitorialità, relazioni con uomini </a:t>
            </a:r>
            <a:r>
              <a:rPr lang="it-IT" sz="2400" dirty="0" smtClean="0"/>
              <a:t>e </a:t>
            </a:r>
            <a:r>
              <a:rPr lang="en-US" sz="2400" dirty="0" err="1" smtClean="0"/>
              <a:t>Matrimonio</a:t>
            </a:r>
            <a:r>
              <a:rPr lang="en-US" sz="2400" dirty="0" smtClean="0"/>
              <a:t>. </a:t>
            </a:r>
            <a:r>
              <a:rPr lang="it-IT" sz="2400" dirty="0" smtClean="0"/>
              <a:t>Si </a:t>
            </a:r>
            <a:r>
              <a:rPr lang="it-IT" sz="2400" dirty="0"/>
              <a:t>tratta, in entrambi i casi, di fenomeni </a:t>
            </a:r>
            <a:r>
              <a:rPr lang="it-IT" sz="2400" dirty="0" smtClean="0"/>
              <a:t>che </a:t>
            </a:r>
            <a:r>
              <a:rPr lang="en-US" sz="2400" dirty="0" err="1" smtClean="0"/>
              <a:t>coinvolgono</a:t>
            </a:r>
            <a:r>
              <a:rPr lang="en-US" sz="2400" dirty="0" smtClean="0"/>
              <a:t> </a:t>
            </a:r>
            <a:r>
              <a:rPr lang="en-US" sz="2400" dirty="0" err="1"/>
              <a:t>maggiormente</a:t>
            </a:r>
            <a:r>
              <a:rPr lang="en-US" sz="2400" dirty="0"/>
              <a:t> le </a:t>
            </a:r>
            <a:r>
              <a:rPr lang="en-US" sz="2400" dirty="0" err="1" smtClean="0"/>
              <a:t>giovani</a:t>
            </a:r>
            <a:r>
              <a:rPr lang="en-US" sz="2400" dirty="0" smtClean="0"/>
              <a:t> </a:t>
            </a:r>
            <a:r>
              <a:rPr lang="en-US" sz="2400" dirty="0" err="1" smtClean="0"/>
              <a:t>generazioni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5877" y="594015"/>
            <a:ext cx="5298988" cy="13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</a:rPr>
              <a:t>Involontariamente Celibi  e </a:t>
            </a:r>
            <a:r>
              <a:rPr lang="it-IT" b="1" i="1" dirty="0" err="1" smtClean="0">
                <a:solidFill>
                  <a:srgbClr val="FF0000"/>
                </a:solidFill>
              </a:rPr>
              <a:t>Misogenia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000" dirty="0" err="1"/>
              <a:t>Indagine</a:t>
            </a:r>
            <a:r>
              <a:rPr lang="en-US" sz="3000" dirty="0"/>
              <a:t> Pew Research Center </a:t>
            </a:r>
            <a:r>
              <a:rPr lang="en-US" sz="3000" dirty="0" err="1"/>
              <a:t>sugli</a:t>
            </a:r>
            <a:r>
              <a:rPr lang="en-US" sz="3000" dirty="0"/>
              <a:t> under-30 </a:t>
            </a:r>
            <a:r>
              <a:rPr lang="it-IT" sz="3000" dirty="0" smtClean="0"/>
              <a:t>americani (2022) </a:t>
            </a:r>
            <a:r>
              <a:rPr lang="it-IT" sz="3000" dirty="0"/>
              <a:t>: </a:t>
            </a:r>
            <a:r>
              <a:rPr lang="it-IT" sz="3000" b="1" u="sng" dirty="0"/>
              <a:t>I  single pari al 47% e un disinteresse per 6 su 10 nei confronti di relazioni sentimentali impegnative o casuali </a:t>
            </a:r>
            <a:r>
              <a:rPr lang="it-IT" sz="3000" dirty="0"/>
              <a:t>(Movimento </a:t>
            </a:r>
            <a:r>
              <a:rPr lang="en-US" sz="3000" dirty="0" err="1"/>
              <a:t>degli</a:t>
            </a:r>
            <a:r>
              <a:rPr lang="en-US" sz="3000" dirty="0"/>
              <a:t> </a:t>
            </a:r>
            <a:r>
              <a:rPr lang="en-US" sz="3000" dirty="0" err="1"/>
              <a:t>Incel</a:t>
            </a:r>
            <a:r>
              <a:rPr lang="en-US" sz="3000" dirty="0"/>
              <a:t>, </a:t>
            </a:r>
            <a:r>
              <a:rPr lang="en-US" sz="3000" dirty="0" err="1"/>
              <a:t>gli</a:t>
            </a:r>
            <a:r>
              <a:rPr lang="en-US" sz="3000" dirty="0"/>
              <a:t> </a:t>
            </a:r>
            <a:r>
              <a:rPr lang="en-US" sz="3000" dirty="0" err="1"/>
              <a:t>autodefinitisi</a:t>
            </a:r>
            <a:r>
              <a:rPr lang="en-US" sz="3000" dirty="0"/>
              <a:t>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“involontariamente celibi</a:t>
            </a:r>
            <a:r>
              <a:rPr lang="it-IT" sz="3000" dirty="0"/>
              <a:t>” che alimentano gli ambienti digitali della </a:t>
            </a:r>
            <a:r>
              <a:rPr lang="it-IT" sz="3000" dirty="0" err="1"/>
              <a:t>manosfera</a:t>
            </a:r>
            <a:r>
              <a:rPr lang="it-IT" sz="3000" dirty="0"/>
              <a:t> e diffondono contenuti di misoginia estrema, </a:t>
            </a:r>
            <a:r>
              <a:rPr lang="it-IT" sz="3000" dirty="0" smtClean="0"/>
              <a:t>ci sono </a:t>
            </a:r>
            <a:r>
              <a:rPr lang="it-IT" sz="3000" dirty="0"/>
              <a:t>spesso </a:t>
            </a:r>
            <a:r>
              <a:rPr lang="it-IT" sz="3000" dirty="0" smtClean="0"/>
              <a:t>giovanissimi). </a:t>
            </a:r>
          </a:p>
          <a:p>
            <a:pPr algn="just"/>
            <a:r>
              <a:rPr lang="it-IT" sz="3000" dirty="0" smtClean="0"/>
              <a:t>Negli </a:t>
            </a:r>
            <a:r>
              <a:rPr lang="it-IT" sz="3000" dirty="0"/>
              <a:t>Stati Uniti </a:t>
            </a:r>
            <a:r>
              <a:rPr lang="it-IT" sz="3000" dirty="0" smtClean="0"/>
              <a:t>i </a:t>
            </a:r>
            <a:r>
              <a:rPr lang="it-IT" sz="3000" dirty="0"/>
              <a:t>canali dove l’ideologia misogina è più diffusa sono i social maggiormente utilizzati dalla </a:t>
            </a:r>
            <a:r>
              <a:rPr lang="it-IT" sz="3000" dirty="0" err="1"/>
              <a:t>Gen</a:t>
            </a:r>
            <a:r>
              <a:rPr lang="it-IT" sz="3000" dirty="0"/>
              <a:t>-Z, </a:t>
            </a:r>
            <a:r>
              <a:rPr lang="en-US" sz="3000" dirty="0" err="1"/>
              <a:t>ossia</a:t>
            </a:r>
            <a:r>
              <a:rPr lang="en-US" sz="3000" dirty="0"/>
              <a:t> </a:t>
            </a:r>
            <a:r>
              <a:rPr lang="en-US" sz="3000" dirty="0" err="1"/>
              <a:t>Reddit</a:t>
            </a:r>
            <a:r>
              <a:rPr lang="en-US" sz="3000" dirty="0"/>
              <a:t>, Discord, Twitch. </a:t>
            </a:r>
            <a:r>
              <a:rPr lang="en-US" sz="3000" dirty="0" smtClean="0"/>
              <a:t>Secondo </a:t>
            </a:r>
            <a:r>
              <a:rPr lang="it-IT" sz="3000" dirty="0" smtClean="0"/>
              <a:t>un’indagine </a:t>
            </a:r>
            <a:r>
              <a:rPr lang="it-IT" sz="3000" dirty="0"/>
              <a:t>dell’Università di Exeter, su questi forum </a:t>
            </a:r>
            <a:r>
              <a:rPr lang="it-IT" sz="3000" dirty="0">
                <a:solidFill>
                  <a:srgbClr val="FF0000"/>
                </a:solidFill>
              </a:rPr>
              <a:t>i riferimenti a termini misogini estremi sono aumentati in modo significativo</a:t>
            </a:r>
            <a:r>
              <a:rPr lang="it-IT" sz="3000" dirty="0"/>
              <a:t>, passando da una </a:t>
            </a:r>
            <a:r>
              <a:rPr lang="it-IT" sz="3000" dirty="0">
                <a:solidFill>
                  <a:srgbClr val="FF0000"/>
                </a:solidFill>
              </a:rPr>
              <a:t>media giornaliera di 112 casi nel 2016 a 849 nel </a:t>
            </a:r>
            <a:r>
              <a:rPr lang="en-US" sz="3000" dirty="0">
                <a:solidFill>
                  <a:srgbClr val="FF0000"/>
                </a:solidFill>
              </a:rPr>
              <a:t>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err="1" smtClean="0">
                <a:solidFill>
                  <a:srgbClr val="C00000"/>
                </a:solidFill>
              </a:rPr>
              <a:t>Femminicidi</a:t>
            </a:r>
            <a:r>
              <a:rPr lang="it-IT" b="1" i="1" dirty="0" smtClean="0">
                <a:solidFill>
                  <a:srgbClr val="C00000"/>
                </a:solidFill>
              </a:rPr>
              <a:t> in Italia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000" dirty="0" smtClean="0"/>
              <a:t>Oltre la </a:t>
            </a:r>
            <a:r>
              <a:rPr lang="it-IT" sz="4000" dirty="0" err="1" smtClean="0"/>
              <a:t>meta’</a:t>
            </a:r>
            <a:r>
              <a:rPr lang="it-IT" sz="4000" dirty="0" smtClean="0"/>
              <a:t>, il 55.0% circa è compiuto dal partner (l’Istat non fa differenza fra convivente e coniuge……);</a:t>
            </a:r>
          </a:p>
          <a:p>
            <a:pPr algn="just"/>
            <a:r>
              <a:rPr lang="it-IT" sz="4000" u="sng" dirty="0" smtClean="0">
                <a:solidFill>
                  <a:srgbClr val="C00000"/>
                </a:solidFill>
              </a:rPr>
              <a:t>Il 25 % dei </a:t>
            </a:r>
            <a:r>
              <a:rPr lang="it-IT" sz="4000" u="sng" dirty="0" err="1" smtClean="0">
                <a:solidFill>
                  <a:srgbClr val="C00000"/>
                </a:solidFill>
              </a:rPr>
              <a:t>femminicidi</a:t>
            </a:r>
            <a:r>
              <a:rPr lang="it-IT" sz="4000" u="sng" dirty="0" smtClean="0">
                <a:solidFill>
                  <a:srgbClr val="C00000"/>
                </a:solidFill>
              </a:rPr>
              <a:t> commessi dai figli/e </a:t>
            </a:r>
            <a:r>
              <a:rPr lang="it-IT" sz="4000" dirty="0" smtClean="0"/>
              <a:t>(23.0% figli maschi e 2.0% figlie).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12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Donna e madre nel lavoro?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6480" y="1271451"/>
            <a:ext cx="10307320" cy="484486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200" dirty="0"/>
              <a:t>In Italia </a:t>
            </a:r>
            <a:r>
              <a:rPr lang="it-IT" sz="3200" u="sng" dirty="0">
                <a:solidFill>
                  <a:srgbClr val="FF0000"/>
                </a:solidFill>
              </a:rPr>
              <a:t>solo un terzo </a:t>
            </a:r>
            <a:r>
              <a:rPr lang="it-IT" sz="3200" dirty="0">
                <a:solidFill>
                  <a:srgbClr val="FF0000"/>
                </a:solidFill>
              </a:rPr>
              <a:t>delle donne ha un orario flessibile per ragioni familiari contro, circa il 10.0% degli uomini</a:t>
            </a:r>
            <a:r>
              <a:rPr lang="it-IT" sz="3200" dirty="0"/>
              <a:t>. </a:t>
            </a:r>
          </a:p>
          <a:p>
            <a:pPr algn="just"/>
            <a:r>
              <a:rPr lang="it-IT" sz="3200" dirty="0"/>
              <a:t>In Danimarca il rapporto riguarda ben oltre il 70,0% delle donne .</a:t>
            </a:r>
          </a:p>
          <a:p>
            <a:pPr algn="just"/>
            <a:r>
              <a:rPr lang="it-IT" sz="3200" dirty="0"/>
              <a:t>Altro strumento di conciliazione è </a:t>
            </a:r>
            <a:r>
              <a:rPr lang="it-IT" sz="3200" i="1" dirty="0"/>
              <a:t>il </a:t>
            </a:r>
            <a:r>
              <a:rPr lang="it-IT" sz="3200" i="1" dirty="0">
                <a:solidFill>
                  <a:srgbClr val="FF0000"/>
                </a:solidFill>
              </a:rPr>
              <a:t>telelavoro</a:t>
            </a:r>
            <a:r>
              <a:rPr lang="it-IT" sz="3200" dirty="0"/>
              <a:t>: in Italia è ancora(salvo in quest’anno)  poco usato: </a:t>
            </a:r>
            <a:r>
              <a:rPr lang="it-IT" sz="3200" dirty="0">
                <a:solidFill>
                  <a:srgbClr val="FF0000"/>
                </a:solidFill>
              </a:rPr>
              <a:t>solo il 3% delle occupate ne fa ricorso</a:t>
            </a:r>
            <a:r>
              <a:rPr lang="it-IT" sz="3200" dirty="0"/>
              <a:t>, rispetto a </a:t>
            </a:r>
            <a:r>
              <a:rPr lang="it-IT" sz="3200" dirty="0">
                <a:solidFill>
                  <a:srgbClr val="FF0000"/>
                </a:solidFill>
              </a:rPr>
              <a:t>valori superiori ad un quarto delle lavoratrici nei Paesi del Nord Europa</a:t>
            </a:r>
            <a:r>
              <a:rPr lang="it-IT" sz="3200" dirty="0"/>
              <a:t>. </a:t>
            </a:r>
            <a:endParaRPr lang="it-IT" sz="3200" dirty="0" smtClean="0"/>
          </a:p>
          <a:p>
            <a:pPr algn="just"/>
            <a:r>
              <a:rPr lang="it-IT" sz="3600" dirty="0" smtClean="0"/>
              <a:t>Il </a:t>
            </a:r>
            <a:r>
              <a:rPr lang="it-IT" sz="3600" dirty="0" smtClean="0">
                <a:solidFill>
                  <a:srgbClr val="FF0000"/>
                </a:solidFill>
              </a:rPr>
              <a:t>COVID </a:t>
            </a:r>
            <a:r>
              <a:rPr lang="it-IT" sz="3600" dirty="0" smtClean="0"/>
              <a:t>rappresenta uno spartiacque su questo versante.</a:t>
            </a:r>
            <a:endParaRPr lang="it-IT" sz="36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452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0070C0"/>
                </a:solidFill>
              </a:rPr>
              <a:t>Donna, famiglia e lavoro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38687"/>
            <a:ext cx="10515600" cy="50382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3600" b="1" dirty="0" smtClean="0"/>
              <a:t>L’ 83,0</a:t>
            </a:r>
            <a:r>
              <a:rPr lang="it-IT" sz="3600" b="1" dirty="0"/>
              <a:t>% </a:t>
            </a:r>
            <a:r>
              <a:rPr lang="it-IT" sz="3600" dirty="0"/>
              <a:t>delle donne è </a:t>
            </a:r>
            <a:r>
              <a:rPr lang="it-IT" sz="3600" i="1" dirty="0">
                <a:solidFill>
                  <a:srgbClr val="FF0000"/>
                </a:solidFill>
              </a:rPr>
              <a:t>insoddisfatta della divisione dei lavori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/>
              <a:t>domestici, con inevitabili conseguenze in termini di incomprensioni tra coniugi e con i figli.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it-IT" sz="3600" dirty="0"/>
              <a:t>Una donna occupata dedica in </a:t>
            </a:r>
            <a:r>
              <a:rPr lang="it-IT" sz="3600" i="1" dirty="0">
                <a:solidFill>
                  <a:srgbClr val="FF0000"/>
                </a:solidFill>
              </a:rPr>
              <a:t>media quasi 5 ore al giorno al lavoro in famiglia contro le due ore del coniuge</a:t>
            </a:r>
            <a:r>
              <a:rPr lang="it-IT" sz="3600" dirty="0"/>
              <a:t>. </a:t>
            </a:r>
          </a:p>
          <a:p>
            <a:endParaRPr lang="it-IT" sz="3600" dirty="0"/>
          </a:p>
          <a:p>
            <a:r>
              <a:rPr lang="it-IT" sz="3600" dirty="0"/>
              <a:t>Il tempo sale a poco più di </a:t>
            </a:r>
            <a:r>
              <a:rPr lang="it-IT" sz="3600" dirty="0">
                <a:solidFill>
                  <a:srgbClr val="FF0000"/>
                </a:solidFill>
              </a:rPr>
              <a:t>7 ore e mezza (contro un’ora e mezza dell’uomo) </a:t>
            </a:r>
            <a:r>
              <a:rPr lang="it-IT" sz="3600" dirty="0"/>
              <a:t>per le donne che non svolgono una professione retribuita, o come paradossalmente si usa dire che </a:t>
            </a:r>
            <a:r>
              <a:rPr lang="it-IT" sz="3600" b="1" i="1" dirty="0"/>
              <a:t>“…non lavorano!”.</a:t>
            </a:r>
          </a:p>
          <a:p>
            <a:endParaRPr lang="it-IT" sz="3600" i="1" dirty="0"/>
          </a:p>
          <a:p>
            <a:endParaRPr lang="it-IT" sz="3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Donna  e famiglia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1451"/>
            <a:ext cx="10515600" cy="4905512"/>
          </a:xfrm>
        </p:spPr>
        <p:txBody>
          <a:bodyPr>
            <a:normAutofit/>
          </a:bodyPr>
          <a:lstStyle/>
          <a:p>
            <a:r>
              <a:rPr lang="it-IT" sz="3200" dirty="0"/>
              <a:t>In Italia </a:t>
            </a:r>
            <a:r>
              <a:rPr lang="it-IT" sz="3200" u="sng" dirty="0">
                <a:solidFill>
                  <a:srgbClr val="FF0000"/>
                </a:solidFill>
              </a:rPr>
              <a:t>solo un terzo </a:t>
            </a:r>
            <a:r>
              <a:rPr lang="it-IT" sz="3200" dirty="0">
                <a:solidFill>
                  <a:srgbClr val="FF0000"/>
                </a:solidFill>
              </a:rPr>
              <a:t>delle donne ha un orario flessibile per ragioni </a:t>
            </a:r>
            <a:r>
              <a:rPr lang="it-IT" sz="3200" dirty="0" smtClean="0">
                <a:solidFill>
                  <a:srgbClr val="FF0000"/>
                </a:solidFill>
              </a:rPr>
              <a:t>familiari </a:t>
            </a:r>
            <a:r>
              <a:rPr lang="it-IT" sz="3200" dirty="0">
                <a:solidFill>
                  <a:srgbClr val="FF0000"/>
                </a:solidFill>
              </a:rPr>
              <a:t>contro</a:t>
            </a:r>
            <a:r>
              <a:rPr lang="it-IT" sz="3200" dirty="0" smtClean="0">
                <a:solidFill>
                  <a:srgbClr val="FF0000"/>
                </a:solidFill>
              </a:rPr>
              <a:t>, circa il 10.0% degli uomini</a:t>
            </a:r>
            <a:r>
              <a:rPr lang="it-IT" sz="3200" dirty="0" smtClean="0"/>
              <a:t>. </a:t>
            </a:r>
          </a:p>
          <a:p>
            <a:r>
              <a:rPr lang="it-IT" sz="3200" dirty="0" smtClean="0"/>
              <a:t>In </a:t>
            </a:r>
            <a:r>
              <a:rPr lang="it-IT" sz="3200" dirty="0"/>
              <a:t>Danimarca il rapporto riguarda ben oltre il 70,0% delle donne </a:t>
            </a:r>
            <a:r>
              <a:rPr lang="it-IT" sz="3200" dirty="0" smtClean="0"/>
              <a:t>.</a:t>
            </a:r>
          </a:p>
          <a:p>
            <a:r>
              <a:rPr lang="it-IT" sz="3200" dirty="0" smtClean="0"/>
              <a:t>Altro </a:t>
            </a:r>
            <a:r>
              <a:rPr lang="it-IT" sz="3200" dirty="0"/>
              <a:t>strumento di conciliazione è </a:t>
            </a:r>
            <a:r>
              <a:rPr lang="it-IT" sz="3200" i="1" dirty="0"/>
              <a:t>il </a:t>
            </a:r>
            <a:r>
              <a:rPr lang="it-IT" sz="3200" i="1" dirty="0">
                <a:solidFill>
                  <a:srgbClr val="FF0000"/>
                </a:solidFill>
              </a:rPr>
              <a:t>telelavoro</a:t>
            </a:r>
            <a:r>
              <a:rPr lang="it-IT" sz="3200" dirty="0"/>
              <a:t>: in Italia è </a:t>
            </a:r>
            <a:r>
              <a:rPr lang="it-IT" sz="3200" dirty="0" smtClean="0"/>
              <a:t>ancora(salvo in quest’anno)  </a:t>
            </a:r>
            <a:r>
              <a:rPr lang="it-IT" sz="3200" dirty="0"/>
              <a:t>poco </a:t>
            </a:r>
            <a:r>
              <a:rPr lang="it-IT" sz="3200" dirty="0" smtClean="0"/>
              <a:t>usato:</a:t>
            </a:r>
          </a:p>
          <a:p>
            <a:r>
              <a:rPr lang="it-IT" sz="3200" dirty="0" smtClean="0"/>
              <a:t> </a:t>
            </a:r>
            <a:r>
              <a:rPr lang="it-IT" sz="3200" dirty="0">
                <a:solidFill>
                  <a:srgbClr val="FF0000"/>
                </a:solidFill>
              </a:rPr>
              <a:t>solo il 3% delle occupate ne fa ricorso</a:t>
            </a:r>
            <a:r>
              <a:rPr lang="it-IT" sz="3200" dirty="0"/>
              <a:t>, rispetto a </a:t>
            </a:r>
            <a:r>
              <a:rPr lang="it-IT" sz="3200" dirty="0">
                <a:solidFill>
                  <a:srgbClr val="FF0000"/>
                </a:solidFill>
              </a:rPr>
              <a:t>valori superiori ad un quarto delle lavoratrici nei Paesi </a:t>
            </a:r>
            <a:r>
              <a:rPr lang="it-IT" dirty="0">
                <a:solidFill>
                  <a:srgbClr val="FF0000"/>
                </a:solidFill>
              </a:rPr>
              <a:t>del Nord Europa</a:t>
            </a:r>
            <a:r>
              <a:rPr lang="it-IT" dirty="0"/>
              <a:t>. </a:t>
            </a:r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Livello di soddisfazione dei coniugi/genitori in funzione della singola </a:t>
            </a:r>
            <a:r>
              <a:rPr lang="it-IT" sz="3200" b="1" dirty="0" err="1" smtClean="0">
                <a:solidFill>
                  <a:schemeClr val="accent1">
                    <a:lumMod val="50000"/>
                  </a:schemeClr>
                </a:solidFill>
              </a:rPr>
              <a:t>disponibilita’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 per aree di impegno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568" y="1837038"/>
            <a:ext cx="8806248" cy="40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it-IT" b="1" i="1" dirty="0" smtClean="0">
                <a:solidFill>
                  <a:srgbClr val="0070C0"/>
                </a:solidFill>
              </a:rPr>
              <a:t>Famiglia e precarietà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7923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</a:t>
            </a:r>
            <a:r>
              <a:rPr lang="it-IT" dirty="0"/>
              <a:t>’ </a:t>
            </a:r>
            <a:r>
              <a:rPr lang="it-IT" i="1" dirty="0">
                <a:solidFill>
                  <a:srgbClr val="FF0000"/>
                </a:solidFill>
              </a:rPr>
              <a:t>Osservatorio delle Povertà e delle </a:t>
            </a:r>
            <a:r>
              <a:rPr lang="it-IT" i="1" dirty="0" smtClean="0">
                <a:solidFill>
                  <a:srgbClr val="FF0000"/>
                </a:solidFill>
              </a:rPr>
              <a:t>Risorse  </a:t>
            </a:r>
            <a:r>
              <a:rPr lang="it-IT" dirty="0"/>
              <a:t>nel 2015 in un’indagine conoscitiva sulle problematiche (macro dimensioni) relative alle </a:t>
            </a:r>
            <a:r>
              <a:rPr lang="it-IT" dirty="0">
                <a:solidFill>
                  <a:srgbClr val="FF0000"/>
                </a:solidFill>
              </a:rPr>
              <a:t>persone italiane accolte nelle residenza Caritas del Nord-Est </a:t>
            </a:r>
            <a:r>
              <a:rPr lang="it-IT" dirty="0" smtClean="0"/>
              <a:t>:</a:t>
            </a:r>
          </a:p>
          <a:p>
            <a:r>
              <a:rPr lang="it-IT" dirty="0" smtClean="0"/>
              <a:t> </a:t>
            </a:r>
            <a:r>
              <a:rPr lang="it-IT" dirty="0"/>
              <a:t>il 58.2% degli intervistati  italiani la “famiglia” rappresentava la problematica che stava alla base del loro chiedere aiuto. </a:t>
            </a:r>
            <a:endParaRPr lang="it-IT" dirty="0" smtClean="0"/>
          </a:p>
          <a:p>
            <a:r>
              <a:rPr lang="it-IT" dirty="0" smtClean="0"/>
              <a:t>Questa </a:t>
            </a:r>
            <a:r>
              <a:rPr lang="it-IT" dirty="0"/>
              <a:t>condizione si esplicitava, in ordine di importanza per: </a:t>
            </a:r>
            <a:r>
              <a:rPr lang="it-IT" dirty="0">
                <a:solidFill>
                  <a:srgbClr val="FF0000"/>
                </a:solidFill>
              </a:rPr>
              <a:t>”</a:t>
            </a:r>
            <a:r>
              <a:rPr lang="it-IT" i="1" dirty="0">
                <a:solidFill>
                  <a:srgbClr val="FF0000"/>
                </a:solidFill>
              </a:rPr>
              <a:t>Conflittualità genitori/figli”, </a:t>
            </a:r>
            <a:endParaRPr lang="it-IT" i="1" dirty="0" smtClean="0">
              <a:solidFill>
                <a:srgbClr val="FF0000"/>
              </a:solidFill>
            </a:endParaRPr>
          </a:p>
          <a:p>
            <a:r>
              <a:rPr lang="it-IT" i="1" dirty="0" smtClean="0"/>
              <a:t> </a:t>
            </a:r>
            <a:r>
              <a:rPr lang="it-IT" i="1" dirty="0">
                <a:solidFill>
                  <a:srgbClr val="FF0000"/>
                </a:solidFill>
              </a:rPr>
              <a:t>“Difficoltà ciclo evolutivo(difficoltà legate al superamento dei compiti legati ad eventi quali: nascita, adolescenza, uscita di casa dei figli, lutto/vedovanza)”, </a:t>
            </a:r>
            <a:endParaRPr lang="it-IT" i="1" dirty="0" smtClean="0">
              <a:solidFill>
                <a:srgbClr val="FF0000"/>
              </a:solidFill>
            </a:endParaRPr>
          </a:p>
          <a:p>
            <a:r>
              <a:rPr lang="it-IT" i="1" dirty="0" smtClean="0">
                <a:solidFill>
                  <a:srgbClr val="FF0000"/>
                </a:solidFill>
              </a:rPr>
              <a:t>“</a:t>
            </a:r>
            <a:r>
              <a:rPr lang="it-IT" i="1" dirty="0">
                <a:solidFill>
                  <a:srgbClr val="FF0000"/>
                </a:solidFill>
              </a:rPr>
              <a:t>Conflittualità Coppia”.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  E i nonni…. stanno a guardare?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Senza il loro (possibile) grande contributo?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172" y="1690688"/>
            <a:ext cx="10828108" cy="507587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4400" dirty="0"/>
              <a:t>Uno studio </a:t>
            </a:r>
            <a:r>
              <a:rPr lang="en-US" sz="4400" dirty="0" err="1"/>
              <a:t>su</a:t>
            </a:r>
            <a:r>
              <a:rPr lang="en-US" sz="4400" dirty="0"/>
              <a:t> 11 </a:t>
            </a:r>
            <a:r>
              <a:rPr lang="en-US" sz="4400" dirty="0" err="1"/>
              <a:t>paesi</a:t>
            </a:r>
            <a:r>
              <a:rPr lang="en-US" sz="4400" dirty="0"/>
              <a:t> </a:t>
            </a:r>
            <a:r>
              <a:rPr lang="en-US" sz="4400" dirty="0" err="1"/>
              <a:t>europei</a:t>
            </a:r>
            <a:r>
              <a:rPr lang="en-US" sz="4400" dirty="0"/>
              <a:t> </a:t>
            </a:r>
            <a:r>
              <a:rPr lang="en-US" sz="4400" dirty="0" err="1"/>
              <a:t>dimostra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la </a:t>
            </a:r>
            <a:r>
              <a:rPr lang="en-US" sz="4400" i="1" dirty="0" err="1">
                <a:solidFill>
                  <a:srgbClr val="FF0000"/>
                </a:solidFill>
              </a:rPr>
              <a:t>disponibilità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dei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nonni</a:t>
            </a:r>
            <a:r>
              <a:rPr lang="en-US" sz="4400" i="1" dirty="0">
                <a:solidFill>
                  <a:srgbClr val="FF0000"/>
                </a:solidFill>
              </a:rPr>
              <a:t> di </a:t>
            </a:r>
            <a:r>
              <a:rPr lang="en-US" sz="4400" i="1" dirty="0" err="1">
                <a:solidFill>
                  <a:srgbClr val="FF0000"/>
                </a:solidFill>
              </a:rPr>
              <a:t>offrire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assistenza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anche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occasionale</a:t>
            </a:r>
            <a:r>
              <a:rPr lang="en-US" sz="4400" i="1" dirty="0">
                <a:solidFill>
                  <a:srgbClr val="FF0000"/>
                </a:solidFill>
              </a:rPr>
              <a:t> ai </a:t>
            </a:r>
            <a:r>
              <a:rPr lang="en-US" sz="4400" i="1" dirty="0" err="1">
                <a:solidFill>
                  <a:srgbClr val="FF0000"/>
                </a:solidFill>
              </a:rPr>
              <a:t>nipoti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produce un </a:t>
            </a:r>
            <a:r>
              <a:rPr lang="en-US" sz="4400" dirty="0" err="1"/>
              <a:t>positivo</a:t>
            </a:r>
            <a:r>
              <a:rPr lang="en-US" sz="4400" dirty="0"/>
              <a:t> </a:t>
            </a:r>
            <a:r>
              <a:rPr lang="en-US" sz="4400" dirty="0" err="1"/>
              <a:t>effetto</a:t>
            </a:r>
            <a:r>
              <a:rPr lang="en-US" sz="4400" dirty="0"/>
              <a:t> </a:t>
            </a:r>
            <a:r>
              <a:rPr lang="en-US" sz="4400" dirty="0" err="1"/>
              <a:t>sulla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0000"/>
                </a:solidFill>
              </a:rPr>
              <a:t>natalità</a:t>
            </a:r>
            <a:r>
              <a:rPr lang="en-US" sz="4400" dirty="0">
                <a:solidFill>
                  <a:srgbClr val="FF0000"/>
                </a:solidFill>
              </a:rPr>
              <a:t> del primo </a:t>
            </a:r>
            <a:r>
              <a:rPr lang="en-US" sz="4400" dirty="0" err="1">
                <a:solidFill>
                  <a:srgbClr val="FF0000"/>
                </a:solidFill>
              </a:rPr>
              <a:t>figlio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/>
              <a:t>nelle</a:t>
            </a:r>
            <a:r>
              <a:rPr lang="en-US" sz="4400" dirty="0"/>
              <a:t> </a:t>
            </a:r>
            <a:r>
              <a:rPr lang="en-US" sz="4400" dirty="0" err="1"/>
              <a:t>giovani</a:t>
            </a:r>
            <a:r>
              <a:rPr lang="en-US" sz="4400" dirty="0"/>
              <a:t> </a:t>
            </a:r>
            <a:r>
              <a:rPr lang="en-US" sz="4400" dirty="0" err="1"/>
              <a:t>coppie</a:t>
            </a:r>
            <a:r>
              <a:rPr lang="it-IT" sz="4400" b="1" dirty="0">
                <a:solidFill>
                  <a:srgbClr val="0070C0"/>
                </a:solidFill>
              </a:rPr>
              <a:t> </a:t>
            </a:r>
            <a:r>
              <a:rPr lang="it-IT" sz="4400" b="1" dirty="0"/>
              <a:t>(*).</a:t>
            </a:r>
            <a:endParaRPr lang="en-US" sz="4400" dirty="0"/>
          </a:p>
          <a:p>
            <a:r>
              <a:rPr lang="it-IT" sz="4400" dirty="0"/>
              <a:t>Il 57% dei genitori del Regno Unito si affida ai nonni dei propri figli per il sostegno all’infanzia.</a:t>
            </a:r>
          </a:p>
          <a:p>
            <a:r>
              <a:rPr lang="it-IT" sz="4400" dirty="0"/>
              <a:t> Una famiglia media che riceve 468 ore di assistenza  (quasi </a:t>
            </a:r>
            <a:r>
              <a:rPr lang="it-IT" sz="4400" dirty="0">
                <a:solidFill>
                  <a:srgbClr val="00B0F0"/>
                </a:solidFill>
              </a:rPr>
              <a:t>due mesi di giornate lavorative</a:t>
            </a:r>
            <a:r>
              <a:rPr lang="it-IT" sz="4400" dirty="0"/>
              <a:t>) all’infanzia gratuita all’anno, per un valore di </a:t>
            </a:r>
            <a:r>
              <a:rPr lang="it-IT" sz="4400" b="1" dirty="0">
                <a:solidFill>
                  <a:srgbClr val="00B050"/>
                </a:solidFill>
              </a:rPr>
              <a:t>oltre £ </a:t>
            </a:r>
            <a:r>
              <a:rPr lang="it-IT" sz="4400" b="1" dirty="0" smtClean="0">
                <a:solidFill>
                  <a:srgbClr val="00B050"/>
                </a:solidFill>
              </a:rPr>
              <a:t>4.600 (circa 5000€)</a:t>
            </a:r>
            <a:r>
              <a:rPr lang="it-IT" sz="4400" dirty="0" smtClean="0">
                <a:solidFill>
                  <a:srgbClr val="00B050"/>
                </a:solidFill>
              </a:rPr>
              <a:t>. </a:t>
            </a:r>
            <a:endParaRPr lang="it-IT" sz="4400" dirty="0">
              <a:solidFill>
                <a:srgbClr val="00B050"/>
              </a:solidFill>
            </a:endParaRPr>
          </a:p>
          <a:p>
            <a:r>
              <a:rPr lang="it-IT" sz="4400" dirty="0"/>
              <a:t> Quasi due genitori su cinque </a:t>
            </a:r>
            <a:r>
              <a:rPr lang="it-IT" sz="4400" dirty="0" smtClean="0"/>
              <a:t>affermano </a:t>
            </a:r>
            <a:r>
              <a:rPr lang="it-IT" sz="4400" dirty="0"/>
              <a:t>che da quando hanno figli si sono avvicinati ai nonni, mentre l'11% sta attualmente pianificando di trasferirsi. </a:t>
            </a:r>
          </a:p>
          <a:p>
            <a:r>
              <a:rPr lang="it-IT" sz="4400" dirty="0"/>
              <a:t> Durante </a:t>
            </a:r>
            <a:r>
              <a:rPr lang="it-IT" sz="4400" dirty="0">
                <a:solidFill>
                  <a:srgbClr val="00B0F0"/>
                </a:solidFill>
              </a:rPr>
              <a:t>le vacanze estive</a:t>
            </a:r>
            <a:r>
              <a:rPr lang="it-IT" sz="4400" dirty="0"/>
              <a:t>, i nonni aumentano il loro sostegno settimanale del 26%, da </a:t>
            </a:r>
            <a:r>
              <a:rPr lang="it-IT" sz="4400" dirty="0">
                <a:solidFill>
                  <a:srgbClr val="00B0F0"/>
                </a:solidFill>
              </a:rPr>
              <a:t>9 ore settimanali in media a 11,3 ore settimanali</a:t>
            </a:r>
            <a:r>
              <a:rPr lang="it-IT" sz="4400" dirty="0"/>
              <a:t>(**).</a:t>
            </a:r>
          </a:p>
          <a:p>
            <a:r>
              <a:rPr lang="it-IT" sz="4400" dirty="0"/>
              <a:t> In </a:t>
            </a:r>
            <a:r>
              <a:rPr lang="it-IT" sz="4400" u="sng" dirty="0"/>
              <a:t>Italia ci sono circa 11 milioni di nonni</a:t>
            </a:r>
            <a:r>
              <a:rPr lang="it-IT" sz="4400" dirty="0"/>
              <a:t>.</a:t>
            </a:r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(*)(Counting on Potential Grandparents? Adult Children’s Entry Into Parenthood Across European </a:t>
            </a:r>
            <a:r>
              <a:rPr lang="en-US" sz="2200" dirty="0" err="1"/>
              <a:t>Countries.</a:t>
            </a:r>
            <a:r>
              <a:rPr lang="en-US" sz="2200" u="sng" dirty="0" err="1"/>
              <a:t>R</a:t>
            </a:r>
            <a:r>
              <a:rPr lang="en-US" sz="2200" u="sng" dirty="0"/>
              <a:t>. </a:t>
            </a:r>
            <a:r>
              <a:rPr lang="en-US" sz="2200" u="sng" dirty="0" err="1"/>
              <a:t>Rutigliano</a:t>
            </a:r>
            <a:r>
              <a:rPr lang="en-US" sz="2200" dirty="0"/>
              <a:t> Demography (2020) 57:1393–1414 - </a:t>
            </a:r>
            <a:r>
              <a:rPr lang="it-IT" sz="2200" dirty="0"/>
              <a:t>Arpino,2020;Cavrini, 2018; Thoits,2011)</a:t>
            </a:r>
          </a:p>
          <a:p>
            <a:pPr algn="just"/>
            <a:r>
              <a:rPr lang="it-IT" sz="2500" dirty="0"/>
              <a:t>(**)</a:t>
            </a:r>
            <a:r>
              <a:rPr lang="it-IT" sz="2500" dirty="0" err="1"/>
              <a:t>Mortar</a:t>
            </a:r>
            <a:r>
              <a:rPr lang="it-IT" sz="2500" dirty="0"/>
              <a:t> </a:t>
            </a:r>
            <a:r>
              <a:rPr lang="it-IT" sz="2500" dirty="0" err="1"/>
              <a:t>Research</a:t>
            </a:r>
            <a:r>
              <a:rPr lang="it-IT" sz="2500" dirty="0"/>
              <a:t> , giugno 2024, su 2.047 genitori del Regno Unito con figli di età inferiore ai 13 anni)</a:t>
            </a:r>
          </a:p>
          <a:p>
            <a:pPr algn="just"/>
            <a:endParaRPr lang="en-US" sz="4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09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4676" y="200368"/>
            <a:ext cx="10515600" cy="1175351"/>
          </a:xfrm>
        </p:spPr>
        <p:txBody>
          <a:bodyPr>
            <a:noAutofit/>
          </a:bodyPr>
          <a:lstStyle/>
          <a:p>
            <a:pPr algn="ctr"/>
            <a:r>
              <a:rPr lang="it-IT" sz="3200" b="1" strike="sngStrike" dirty="0">
                <a:solidFill>
                  <a:srgbClr val="0070C0"/>
                </a:solidFill>
              </a:rPr>
              <a:t/>
            </a:r>
            <a:br>
              <a:rPr lang="it-IT" sz="3200" b="1" strike="sngStrike" dirty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Dalla crisi alle origini del vero sostegno della famiglia</a:t>
            </a:r>
            <a:r>
              <a:rPr lang="it-IT" sz="3200" b="1" i="1" dirty="0">
                <a:solidFill>
                  <a:srgbClr val="0070C0"/>
                </a:solidFill>
              </a:rPr>
              <a:t/>
            </a:r>
            <a:br>
              <a:rPr lang="it-IT" sz="3200" b="1" i="1" dirty="0">
                <a:solidFill>
                  <a:srgbClr val="0070C0"/>
                </a:solidFill>
              </a:rPr>
            </a:br>
            <a:r>
              <a:rPr lang="it-IT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«Un futuro ancora rosa ma non roseo»</a:t>
            </a:r>
            <a:br>
              <a:rPr lang="it-IT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32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172" y="1186248"/>
            <a:ext cx="9816487" cy="48840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/>
              <a:t>In una </a:t>
            </a:r>
            <a:r>
              <a:rPr lang="it-IT" b="1" dirty="0"/>
              <a:t>indagine qualitativa </a:t>
            </a:r>
            <a:r>
              <a:rPr lang="it-IT" dirty="0"/>
              <a:t>condotta nel Nord Est nel 2021 a cui hanno partecipato </a:t>
            </a:r>
            <a:r>
              <a:rPr lang="it-IT" b="1" dirty="0"/>
              <a:t>74 esperti</a:t>
            </a:r>
            <a:r>
              <a:rPr lang="it-IT" dirty="0"/>
              <a:t>, è stato sottoposto uno scenario consistente e rilevante :“</a:t>
            </a:r>
            <a:r>
              <a:rPr lang="it-IT" i="1" dirty="0">
                <a:solidFill>
                  <a:srgbClr val="FF0000"/>
                </a:solidFill>
              </a:rPr>
              <a:t>Per la madre l’organizzazione della vita familiare  sarà molto più condizionata dai ritmi e impegni professionali</a:t>
            </a:r>
            <a:r>
              <a:rPr lang="it-IT" dirty="0"/>
              <a:t>”. </a:t>
            </a:r>
          </a:p>
          <a:p>
            <a:pPr marL="0" indent="0" algn="just">
              <a:buNone/>
            </a:pPr>
            <a:r>
              <a:rPr lang="it-IT" b="1" dirty="0"/>
              <a:t>Agli esperti veniva  chiesto quale fra una lista di otto  opzioni quale potesse essere il loro livello </a:t>
            </a:r>
            <a:r>
              <a:rPr lang="it-IT" dirty="0"/>
              <a:t>di </a:t>
            </a:r>
            <a:r>
              <a:rPr lang="it-IT" b="1" dirty="0">
                <a:solidFill>
                  <a:srgbClr val="FF0000"/>
                </a:solidFill>
              </a:rPr>
              <a:t>Efficacia</a:t>
            </a:r>
            <a:r>
              <a:rPr lang="it-IT" dirty="0"/>
              <a:t> e di </a:t>
            </a:r>
            <a:r>
              <a:rPr lang="it-IT" b="1" dirty="0" err="1">
                <a:solidFill>
                  <a:srgbClr val="FF0000"/>
                </a:solidFill>
              </a:rPr>
              <a:t>Fattibilita’</a:t>
            </a:r>
            <a:r>
              <a:rPr lang="it-IT" dirty="0"/>
              <a:t> (chi si occupa di programmazione non può non considerare le due caratteristiche) per sostenere la donna e la famiglia nello scenario descritto. Veniva chiesto anche a quale livello territoriale (</a:t>
            </a:r>
            <a:r>
              <a:rPr lang="it-IT" b="1" dirty="0">
                <a:solidFill>
                  <a:srgbClr val="FF0000"/>
                </a:solidFill>
              </a:rPr>
              <a:t>Locale o Nazionale</a:t>
            </a:r>
            <a:r>
              <a:rPr lang="it-IT" dirty="0"/>
              <a:t>) tali azioni potessero essere migliori (più efficaci e fattibili)</a:t>
            </a:r>
          </a:p>
          <a:p>
            <a:pPr marL="0" indent="0">
              <a:buNone/>
            </a:pPr>
            <a:r>
              <a:rPr lang="it-IT" sz="1400" i="1" dirty="0"/>
              <a:t>(*) </a:t>
            </a:r>
            <a:r>
              <a:rPr lang="it-IT" sz="1400" b="1" dirty="0">
                <a:solidFill>
                  <a:srgbClr val="0070C0"/>
                </a:solidFill>
              </a:rPr>
              <a:t>dalla ricerca </a:t>
            </a:r>
            <a:r>
              <a:rPr lang="it-IT" sz="1400" b="1" i="1" dirty="0">
                <a:solidFill>
                  <a:srgbClr val="0070C0"/>
                </a:solidFill>
              </a:rPr>
              <a:t>«DOMANI IN FAMIGLIA </a:t>
            </a:r>
            <a:r>
              <a:rPr lang="it-IT" sz="1400" i="1" dirty="0"/>
              <a:t>Bolzan Mario, Franco Angeli Ed.2018</a:t>
            </a:r>
            <a:endParaRPr lang="en-US" sz="1400" i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Perché studiare la Famiglia?</a:t>
            </a:r>
            <a:b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Anche con le Statistiche?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«</a:t>
            </a:r>
            <a:r>
              <a:rPr lang="it-IT" sz="3200" dirty="0" smtClean="0">
                <a:solidFill>
                  <a:schemeClr val="accent1"/>
                </a:solidFill>
              </a:rPr>
              <a:t>La famiglia è il luogo dove all’uomo si può fare il massimo bene ed il massimo male, non vi sono altri luoghi</a:t>
            </a:r>
            <a:r>
              <a:rPr lang="it-IT" sz="3200" dirty="0" smtClean="0"/>
              <a:t>» (</a:t>
            </a:r>
            <a:r>
              <a:rPr lang="it-IT" sz="3200" i="1" dirty="0" smtClean="0"/>
              <a:t>S. Giovanni Paolo II</a:t>
            </a:r>
            <a:r>
              <a:rPr lang="it-IT" sz="3200" dirty="0" smtClean="0"/>
              <a:t>)</a:t>
            </a:r>
          </a:p>
          <a:p>
            <a:r>
              <a:rPr lang="it-IT" sz="3200" dirty="0">
                <a:solidFill>
                  <a:schemeClr val="accent1"/>
                </a:solidFill>
              </a:rPr>
              <a:t>Famiglia : organismo non meccanismo </a:t>
            </a:r>
            <a:r>
              <a:rPr lang="it-IT" sz="3200" dirty="0"/>
              <a:t>(</a:t>
            </a:r>
            <a:r>
              <a:rPr lang="it-IT" sz="3200" i="1" dirty="0"/>
              <a:t>P. A. </a:t>
            </a:r>
            <a:r>
              <a:rPr lang="it-IT" sz="3200" i="1" dirty="0" err="1"/>
              <a:t>Florensky</a:t>
            </a:r>
            <a:r>
              <a:rPr lang="it-IT" sz="3200" dirty="0"/>
              <a:t>) .</a:t>
            </a:r>
          </a:p>
          <a:p>
            <a:r>
              <a:rPr lang="it-IT" sz="3200" dirty="0" smtClean="0">
                <a:solidFill>
                  <a:schemeClr val="accent1"/>
                </a:solidFill>
              </a:rPr>
              <a:t>I numeri non dicono tutto ma senza è più difficile capire il tutto</a:t>
            </a:r>
            <a:r>
              <a:rPr lang="it-IT" sz="3200" dirty="0" smtClean="0"/>
              <a:t>.</a:t>
            </a:r>
            <a:r>
              <a:rPr lang="it-IT" sz="3200" dirty="0"/>
              <a:t> (</a:t>
            </a:r>
            <a:r>
              <a:rPr lang="it-IT" sz="3200" i="1" dirty="0"/>
              <a:t>P. A. </a:t>
            </a:r>
            <a:r>
              <a:rPr lang="it-IT" sz="3200" i="1" dirty="0" err="1"/>
              <a:t>Florensky</a:t>
            </a:r>
            <a:r>
              <a:rPr lang="it-IT" sz="3200" dirty="0"/>
              <a:t>) </a:t>
            </a:r>
            <a:endParaRPr lang="it-IT" sz="3200" dirty="0" smtClean="0"/>
          </a:p>
          <a:p>
            <a:r>
              <a:rPr lang="it-IT" sz="3200" dirty="0" smtClean="0">
                <a:solidFill>
                  <a:schemeClr val="accent1"/>
                </a:solidFill>
              </a:rPr>
              <a:t>Non </a:t>
            </a:r>
            <a:r>
              <a:rPr lang="it-IT" sz="3200" dirty="0">
                <a:solidFill>
                  <a:schemeClr val="accent1"/>
                </a:solidFill>
              </a:rPr>
              <a:t>parlare di vita con parole morte </a:t>
            </a:r>
            <a:r>
              <a:rPr lang="it-IT" sz="3200" dirty="0"/>
              <a:t>(</a:t>
            </a:r>
            <a:r>
              <a:rPr lang="it-IT" sz="3200" i="1" dirty="0"/>
              <a:t>M. </a:t>
            </a:r>
            <a:r>
              <a:rPr lang="it-IT" sz="3200" i="1" dirty="0" err="1"/>
              <a:t>Delbreil</a:t>
            </a:r>
            <a:r>
              <a:rPr lang="it-IT" sz="3200" dirty="0" smtClean="0"/>
              <a:t>)</a:t>
            </a:r>
          </a:p>
          <a:p>
            <a:endParaRPr lang="it-IT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Possibili azioni per favorire la donna madre e lavoratrice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93" y="2063578"/>
            <a:ext cx="10989274" cy="4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smtClean="0">
                <a:solidFill>
                  <a:srgbClr val="0070C0"/>
                </a:solidFill>
              </a:rPr>
              <a:t>Alcuni risultati.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375719"/>
            <a:ext cx="10515600" cy="4801244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L’azione più fattibile</a:t>
            </a:r>
            <a:r>
              <a:rPr lang="it-IT" dirty="0" smtClean="0"/>
              <a:t>: </a:t>
            </a:r>
            <a:r>
              <a:rPr lang="it-IT" i="1" u="sng" dirty="0" smtClean="0"/>
              <a:t>Migliorare il welfare aziendale </a:t>
            </a:r>
            <a:r>
              <a:rPr lang="it-IT" i="1" dirty="0" smtClean="0"/>
              <a:t>a sostegno dei lavoratori e lavoratrici con figli e anziani a carico</a:t>
            </a:r>
            <a:r>
              <a:rPr lang="it-IT" dirty="0" smtClean="0"/>
              <a:t>;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L’azione più efficace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i="1" u="sng" dirty="0"/>
              <a:t>Promuovere un cambiamento culturale </a:t>
            </a:r>
            <a:r>
              <a:rPr lang="it-IT" i="1" dirty="0"/>
              <a:t>nei membri della famiglia (padre, madre, figli) attraverso azioni formative (per promuovere consapevolezza delle responsabilità condivise</a:t>
            </a:r>
            <a:r>
              <a:rPr lang="it-IT" i="1" dirty="0" smtClean="0"/>
              <a:t>);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L’azione meno efficace </a:t>
            </a:r>
            <a:r>
              <a:rPr lang="it-IT" dirty="0" smtClean="0"/>
              <a:t>: </a:t>
            </a:r>
            <a:r>
              <a:rPr lang="it-IT" i="1" u="sng" dirty="0" smtClean="0"/>
              <a:t>Fornire sussidi economici </a:t>
            </a:r>
            <a:r>
              <a:rPr lang="it-IT" i="1" dirty="0" smtClean="0"/>
              <a:t>diretti alle famiglie con figli minori, anziani, ecc.;</a:t>
            </a:r>
          </a:p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L’azione meno fattibile</a:t>
            </a:r>
            <a:r>
              <a:rPr lang="it-IT" dirty="0" smtClean="0"/>
              <a:t>: </a:t>
            </a:r>
            <a:r>
              <a:rPr lang="it-IT" i="1" u="sng" dirty="0" smtClean="0"/>
              <a:t>Promuovere </a:t>
            </a:r>
            <a:r>
              <a:rPr lang="it-IT" i="1" u="sng" dirty="0"/>
              <a:t>un cambiamento culturale </a:t>
            </a:r>
            <a:r>
              <a:rPr lang="it-IT" i="1" dirty="0"/>
              <a:t>nei membri della famiglia (padre, madre, figli) attraverso azioni formative (per promuovere consapevolezza delle responsabilità </a:t>
            </a:r>
            <a:r>
              <a:rPr lang="it-IT" i="1" dirty="0" smtClean="0"/>
              <a:t>condivise;.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91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Le azioni sono più efficaci se intraprese a livello locale o a livello nazionale?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457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Emergono con chiarezza le differenze fra le due condizioni ed il livello di iniziativa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84" y="2442044"/>
            <a:ext cx="9462116" cy="261457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600" y="5191551"/>
            <a:ext cx="1083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UNFPA (</a:t>
            </a:r>
            <a:r>
              <a:rPr lang="it-IT" sz="2400" u="sng" dirty="0"/>
              <a:t>Fondo delle Nazioni Unite per la Popolazione</a:t>
            </a:r>
            <a:r>
              <a:rPr lang="it-IT" sz="2400" dirty="0"/>
              <a:t>): Tra il 1986 e 2015 il numero di Paesi che ha attuato </a:t>
            </a:r>
            <a:r>
              <a:rPr lang="it-IT" sz="2400" dirty="0">
                <a:solidFill>
                  <a:srgbClr val="C00000"/>
                </a:solidFill>
              </a:rPr>
              <a:t>politiche a sostegno della </a:t>
            </a:r>
            <a:r>
              <a:rPr lang="it-IT" sz="2400" dirty="0" smtClean="0">
                <a:solidFill>
                  <a:srgbClr val="C00000"/>
                </a:solidFill>
              </a:rPr>
              <a:t>donna/</a:t>
            </a:r>
            <a:r>
              <a:rPr lang="it-IT" sz="2400" dirty="0" err="1" smtClean="0">
                <a:solidFill>
                  <a:srgbClr val="C00000"/>
                </a:solidFill>
              </a:rPr>
              <a:t>fertilita’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</a:rPr>
              <a:t>sono passate da 19 a 55 </a:t>
            </a:r>
            <a:r>
              <a:rPr lang="it-IT" sz="2400" dirty="0"/>
              <a:t>(Il POST, 2023</a:t>
            </a:r>
            <a:r>
              <a:rPr lang="it-IT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4606" y="273269"/>
            <a:ext cx="6532972" cy="106154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it-IT" sz="3700" b="1" dirty="0">
                <a:solidFill>
                  <a:srgbClr val="0070C0"/>
                </a:solidFill>
              </a:rPr>
              <a:t>In Francia, uno studio condotto da </a:t>
            </a:r>
            <a:r>
              <a:rPr lang="it-IT" sz="3700" b="1" i="1" dirty="0" err="1">
                <a:solidFill>
                  <a:srgbClr val="0070C0"/>
                </a:solidFill>
              </a:rPr>
              <a:t>Familya</a:t>
            </a:r>
            <a:r>
              <a:rPr lang="it-IT" sz="3700" b="1" dirty="0">
                <a:solidFill>
                  <a:srgbClr val="0070C0"/>
                </a:solidFill>
              </a:rPr>
              <a:t> (2023) fa i conti alla crisi</a:t>
            </a:r>
            <a:endParaRPr lang="en-US" sz="37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393" y="1345700"/>
            <a:ext cx="7357695" cy="5391431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Su </a:t>
            </a:r>
            <a:r>
              <a:rPr lang="it-IT" sz="2400" dirty="0"/>
              <a:t>425.000 separazioni all’anno con 379000 minori coinvolti:</a:t>
            </a:r>
          </a:p>
          <a:p>
            <a:pPr algn="just"/>
            <a:r>
              <a:rPr lang="it-IT" sz="2400" dirty="0" smtClean="0"/>
              <a:t>Ogni </a:t>
            </a:r>
            <a:r>
              <a:rPr lang="it-IT" sz="2400" dirty="0"/>
              <a:t>separazione coniugale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b="1" u="sng" dirty="0">
                <a:solidFill>
                  <a:srgbClr val="00B050"/>
                </a:solidFill>
              </a:rPr>
              <a:t>evitata</a:t>
            </a:r>
            <a:r>
              <a:rPr lang="it-IT" sz="2400" dirty="0"/>
              <a:t> </a:t>
            </a:r>
            <a:r>
              <a:rPr lang="it-IT" sz="2400" dirty="0" smtClean="0"/>
              <a:t>produce </a:t>
            </a:r>
            <a:r>
              <a:rPr lang="it-IT" sz="2400" dirty="0"/>
              <a:t>un </a:t>
            </a:r>
            <a:r>
              <a:rPr lang="it-IT" sz="2400" b="1" dirty="0">
                <a:solidFill>
                  <a:srgbClr val="0070C0"/>
                </a:solidFill>
              </a:rPr>
              <a:t>beneficio </a:t>
            </a:r>
            <a:r>
              <a:rPr lang="it-IT" sz="2400" dirty="0"/>
              <a:t>alla comunità di una cifra variabile fra </a:t>
            </a:r>
            <a:r>
              <a:rPr lang="it-IT" sz="2400" b="1" dirty="0">
                <a:solidFill>
                  <a:srgbClr val="0070C0"/>
                </a:solidFill>
              </a:rPr>
              <a:t>13500  e </a:t>
            </a:r>
            <a:r>
              <a:rPr lang="it-IT" sz="2400" b="1" dirty="0" smtClean="0">
                <a:solidFill>
                  <a:srgbClr val="0070C0"/>
                </a:solidFill>
              </a:rPr>
              <a:t>36000 </a:t>
            </a:r>
            <a:r>
              <a:rPr lang="it-IT" sz="2400" b="1" dirty="0">
                <a:solidFill>
                  <a:srgbClr val="0070C0"/>
                </a:solidFill>
              </a:rPr>
              <a:t>€ in cinque anni</a:t>
            </a:r>
            <a:r>
              <a:rPr lang="it-IT" sz="2400" b="1" dirty="0" smtClean="0">
                <a:solidFill>
                  <a:srgbClr val="0070C0"/>
                </a:solidFill>
              </a:rPr>
              <a:t>; (se si evita il 10.0% si ha un risparmio variabile fra mezzo miliardo e un miliardo e mezzo di €</a:t>
            </a:r>
            <a:r>
              <a:rPr lang="it-IT" sz="2400" b="1" dirty="0" smtClean="0">
                <a:solidFill>
                  <a:srgbClr val="0070C0"/>
                </a:solidFill>
              </a:rPr>
              <a:t>).</a:t>
            </a:r>
          </a:p>
          <a:p>
            <a:pPr algn="just"/>
            <a:r>
              <a:rPr lang="it-IT" sz="2400" dirty="0"/>
              <a:t>Investimenti per prevenire le separazioni in USA, Danimarca, Corea del Sud, e molti altri paesi del Nord Europa.</a:t>
            </a:r>
          </a:p>
          <a:p>
            <a:pPr algn="just"/>
            <a:r>
              <a:rPr lang="it-IT" sz="2400" dirty="0" smtClean="0"/>
              <a:t> </a:t>
            </a:r>
            <a:r>
              <a:rPr lang="it-IT" sz="2400" dirty="0">
                <a:solidFill>
                  <a:srgbClr val="FF0000"/>
                </a:solidFill>
              </a:rPr>
              <a:t>Per ogni euro investito </a:t>
            </a:r>
            <a:r>
              <a:rPr lang="it-IT" sz="2400" dirty="0"/>
              <a:t>presso le associazioni di mediazione familiare per sostenere le famiglie in crisi e impedire lo scioglimento, si producono </a:t>
            </a:r>
            <a:r>
              <a:rPr lang="it-IT" sz="2400" b="1" dirty="0">
                <a:solidFill>
                  <a:srgbClr val="0070C0"/>
                </a:solidFill>
              </a:rPr>
              <a:t>dai 5 a 11 € </a:t>
            </a:r>
            <a:r>
              <a:rPr lang="it-IT" sz="2400" dirty="0"/>
              <a:t>allo Stato in particolare per mancate spese </a:t>
            </a:r>
            <a:r>
              <a:rPr lang="it-IT" sz="2400" dirty="0" smtClean="0"/>
              <a:t>.</a:t>
            </a:r>
          </a:p>
          <a:p>
            <a:pPr algn="just"/>
            <a:r>
              <a:rPr lang="en-US" sz="1400" dirty="0"/>
              <a:t>https://</a:t>
            </a:r>
            <a:r>
              <a:rPr lang="en-US" sz="1400" dirty="0" smtClean="0"/>
              <a:t>www.calameo.com/books/0059694539ed8349f9936</a:t>
            </a:r>
            <a:endParaRPr lang="it-IT" sz="2000" dirty="0"/>
          </a:p>
          <a:p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 r="1" b="6642"/>
          <a:stretch/>
        </p:blipFill>
        <p:spPr>
          <a:xfrm>
            <a:off x="7819696" y="-10886"/>
            <a:ext cx="4434911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8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 smtClean="0">
                <a:solidFill>
                  <a:srgbClr val="0070C0"/>
                </a:solidFill>
              </a:rPr>
              <a:t>In Francia uno studio condotto sul tema delle separazioni coniugali (</a:t>
            </a:r>
            <a:r>
              <a:rPr lang="it-IT" b="1" i="1" dirty="0" err="1" smtClean="0">
                <a:solidFill>
                  <a:srgbClr val="0070C0"/>
                </a:solidFill>
              </a:rPr>
              <a:t>Familya</a:t>
            </a:r>
            <a:r>
              <a:rPr lang="it-IT" b="1" i="1" dirty="0" smtClean="0">
                <a:solidFill>
                  <a:srgbClr val="0070C0"/>
                </a:solidFill>
              </a:rPr>
              <a:t>, 2023)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Il </a:t>
            </a:r>
            <a:r>
              <a:rPr lang="it-IT" sz="3600" u="sng" dirty="0" smtClean="0">
                <a:solidFill>
                  <a:schemeClr val="accent2">
                    <a:lumMod val="75000"/>
                  </a:schemeClr>
                </a:solidFill>
              </a:rPr>
              <a:t>livello di vita </a:t>
            </a:r>
            <a:r>
              <a:rPr lang="it-IT" sz="3600" u="sng" dirty="0" smtClean="0"/>
              <a:t>delle donne diminuisce </a:t>
            </a:r>
            <a:r>
              <a:rPr lang="it-IT" sz="3600" dirty="0" smtClean="0"/>
              <a:t>del 20%;</a:t>
            </a:r>
          </a:p>
          <a:p>
            <a:r>
              <a:rPr lang="it-IT" sz="3600" u="sng" dirty="0" smtClean="0"/>
              <a:t>Il 23% in meno dei figli </a:t>
            </a:r>
            <a:r>
              <a:rPr lang="it-IT" sz="3600" dirty="0" smtClean="0"/>
              <a:t>coinvolti nella separazione raggiungono </a:t>
            </a:r>
            <a:r>
              <a:rPr lang="it-IT" sz="3600" u="sng" dirty="0" smtClean="0">
                <a:solidFill>
                  <a:schemeClr val="accent2">
                    <a:lumMod val="75000"/>
                  </a:schemeClr>
                </a:solidFill>
              </a:rPr>
              <a:t>il diploma </a:t>
            </a:r>
            <a:r>
              <a:rPr lang="it-IT" sz="3600" u="sng" dirty="0" smtClean="0">
                <a:solidFill>
                  <a:schemeClr val="accent2">
                    <a:lumMod val="75000"/>
                  </a:schemeClr>
                </a:solidFill>
              </a:rPr>
              <a:t>superiore</a:t>
            </a:r>
            <a:r>
              <a:rPr lang="it-IT" sz="3600" u="sng" dirty="0" smtClean="0"/>
              <a:t>.</a:t>
            </a:r>
            <a:endParaRPr lang="it-IT" sz="3600" u="sng" dirty="0" smtClean="0"/>
          </a:p>
          <a:p>
            <a:r>
              <a:rPr lang="it-IT" sz="3600" u="sng" dirty="0" smtClean="0"/>
              <a:t>Un terzo delle famiglie monoparentali </a:t>
            </a:r>
            <a:r>
              <a:rPr lang="it-IT" sz="3600" dirty="0" smtClean="0"/>
              <a:t>vive sotto la 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soglia di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poverta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t-IT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600" dirty="0" smtClean="0"/>
              <a:t>90.000 </a:t>
            </a:r>
            <a:r>
              <a:rPr lang="it-IT" sz="3600" u="sng" dirty="0" smtClean="0">
                <a:solidFill>
                  <a:schemeClr val="accent2">
                    <a:lumMod val="75000"/>
                  </a:schemeClr>
                </a:solidFill>
              </a:rPr>
              <a:t>alloggi sono necessari </a:t>
            </a:r>
            <a:r>
              <a:rPr lang="it-IT" sz="3600" u="sng" dirty="0" smtClean="0"/>
              <a:t>ogni anno </a:t>
            </a:r>
            <a:r>
              <a:rPr lang="it-IT" sz="3600" dirty="0" smtClean="0"/>
              <a:t>per sostenere i famigliari divisi.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9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598141" y="90616"/>
            <a:ext cx="939937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i="1" dirty="0">
                <a:solidFill>
                  <a:srgbClr val="FFFF00"/>
                </a:solidFill>
              </a:rPr>
              <a:t>Non solo parlare di Famiglia ma parlare alla Famiglia…..</a:t>
            </a:r>
            <a:r>
              <a:rPr lang="en-US" b="1" i="1" dirty="0">
                <a:solidFill>
                  <a:srgbClr val="FFFF00"/>
                </a:solidFill>
              </a:rPr>
              <a:t/>
            </a:r>
            <a:br>
              <a:rPr lang="en-US" b="1" i="1" dirty="0">
                <a:solidFill>
                  <a:srgbClr val="FFFF00"/>
                </a:solidFill>
              </a:rPr>
            </a:b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852" y="1318054"/>
            <a:ext cx="8674445" cy="30644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772032" y="4832987"/>
            <a:ext cx="6647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</a:rPr>
              <a:t>GRAZIE, BUON NATALE E FELICE 2025 A TUTTE E A CIASCUNA DELLE NOSTRE FAMIGLIE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05016"/>
            <a:ext cx="10515600" cy="51719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4800" b="1" i="1" dirty="0">
                <a:solidFill>
                  <a:schemeClr val="accent5">
                    <a:lumMod val="75000"/>
                  </a:schemeClr>
                </a:solidFill>
              </a:rPr>
              <a:t>La famiglia</a:t>
            </a:r>
          </a:p>
          <a:p>
            <a:pPr marL="0" indent="0" algn="just">
              <a:buNone/>
            </a:pPr>
            <a:r>
              <a:rPr lang="it-IT" sz="4800" i="1" dirty="0">
                <a:solidFill>
                  <a:schemeClr val="accent5">
                    <a:lumMod val="75000"/>
                  </a:schemeClr>
                </a:solidFill>
              </a:rPr>
              <a:t>che è la prima e più radicale contestazione dell’idea che ci si possa salvare da soli, </a:t>
            </a:r>
          </a:p>
          <a:p>
            <a:pPr marL="0" indent="0" algn="just">
              <a:buNone/>
            </a:pPr>
            <a:r>
              <a:rPr lang="it-IT" sz="4800" i="1" dirty="0">
                <a:solidFill>
                  <a:schemeClr val="accent5">
                    <a:lumMod val="75000"/>
                  </a:schemeClr>
                </a:solidFill>
              </a:rPr>
              <a:t>è una vittima di questa cultura individualista.</a:t>
            </a:r>
          </a:p>
          <a:p>
            <a:pPr marL="0" indent="0" algn="just">
              <a:buNone/>
            </a:pPr>
            <a:endParaRPr lang="it-IT" sz="4800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it-IT" sz="4000" dirty="0"/>
              <a:t>(Papa Francesco, </a:t>
            </a:r>
            <a:r>
              <a:rPr lang="it-IT" sz="4000" i="1" dirty="0"/>
              <a:t>Messaggio alla Giornata Mondiale dei Nonni, 2024</a:t>
            </a:r>
            <a:r>
              <a:rPr lang="it-IT" sz="40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72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solidFill>
                  <a:srgbClr val="0070C0"/>
                </a:solidFill>
              </a:rPr>
              <a:t>La Famiglia: primo soggetto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600" dirty="0"/>
              <a:t>Nel passato la famiglia era un sistema da salvaguardare per un suo valore ideologico, istituzionale e funzionale. </a:t>
            </a:r>
            <a:endParaRPr lang="it-IT" sz="3600" dirty="0" smtClean="0"/>
          </a:p>
          <a:p>
            <a:pPr algn="just"/>
            <a:r>
              <a:rPr lang="it-IT" sz="3600" dirty="0" smtClean="0"/>
              <a:t>Oggi </a:t>
            </a:r>
            <a:r>
              <a:rPr lang="it-IT" sz="3600" dirty="0"/>
              <a:t>la famiglia rappresenta un soggetto sociale molto più vasto e aperto a più sollecitazioni e processi, che coinvolgono una complessa varietà di elementi: </a:t>
            </a:r>
            <a:r>
              <a:rPr lang="it-IT" sz="3600" dirty="0" smtClean="0">
                <a:solidFill>
                  <a:srgbClr val="FF0000"/>
                </a:solidFill>
              </a:rPr>
              <a:t>vocazione,</a:t>
            </a:r>
            <a:r>
              <a:rPr lang="it-IT" sz="3600" dirty="0" smtClean="0"/>
              <a:t> </a:t>
            </a:r>
            <a:r>
              <a:rPr lang="it-IT" sz="3600" i="1" dirty="0" smtClean="0">
                <a:solidFill>
                  <a:srgbClr val="FF0000"/>
                </a:solidFill>
              </a:rPr>
              <a:t>identità</a:t>
            </a:r>
            <a:r>
              <a:rPr lang="it-IT" sz="3600" i="1" dirty="0">
                <a:solidFill>
                  <a:srgbClr val="FF0000"/>
                </a:solidFill>
              </a:rPr>
              <a:t>, affetti, figli, relazioni, </a:t>
            </a:r>
            <a:r>
              <a:rPr lang="it-IT" sz="3600" i="1" dirty="0" smtClean="0">
                <a:solidFill>
                  <a:srgbClr val="FF0000"/>
                </a:solidFill>
              </a:rPr>
              <a:t>accoglienza, conciliazione</a:t>
            </a:r>
            <a:r>
              <a:rPr lang="it-IT" sz="3600" i="1" dirty="0">
                <a:solidFill>
                  <a:srgbClr val="FF0000"/>
                </a:solidFill>
              </a:rPr>
              <a:t>, benessere, lavoro, servizi, carriera, tempo, cultura</a:t>
            </a:r>
            <a:r>
              <a:rPr lang="it-IT" sz="19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it-IT" sz="1900" dirty="0" smtClean="0">
                <a:solidFill>
                  <a:srgbClr val="FF0000"/>
                </a:solidFill>
              </a:rPr>
              <a:t> </a:t>
            </a:r>
            <a:r>
              <a:rPr lang="it-IT" sz="1900" dirty="0"/>
              <a:t>Le fonti dei dati forniti nella presente relazione sono indicate nel libro «Domani in Famiglia» M. Bolzan , F. Angeli, Ed. Milano </a:t>
            </a:r>
            <a:r>
              <a:rPr lang="it-IT" sz="1900" dirty="0" smtClean="0"/>
              <a:t>2018.</a:t>
            </a:r>
            <a:endParaRPr lang="it-IT" sz="1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0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b="1" dirty="0">
                <a:solidFill>
                  <a:srgbClr val="0070C0"/>
                </a:solidFill>
              </a:rPr>
              <a:t/>
            </a:r>
            <a:br>
              <a:rPr lang="it-IT" sz="5300" b="1" dirty="0">
                <a:solidFill>
                  <a:srgbClr val="0070C0"/>
                </a:solidFill>
              </a:rPr>
            </a:br>
            <a:r>
              <a:rPr lang="it-IT" sz="5300" b="1" dirty="0">
                <a:solidFill>
                  <a:srgbClr val="0070C0"/>
                </a:solidFill>
              </a:rPr>
              <a:t>Una </a:t>
            </a:r>
            <a:r>
              <a:rPr lang="it-IT" sz="5300" b="1" i="1" dirty="0">
                <a:solidFill>
                  <a:srgbClr val="0070C0"/>
                </a:solidFill>
              </a:rPr>
              <a:t>attesa</a:t>
            </a:r>
            <a:r>
              <a:rPr lang="it-IT" sz="5300" b="1" dirty="0">
                <a:solidFill>
                  <a:srgbClr val="0070C0"/>
                </a:solidFill>
              </a:rPr>
              <a:t> in difficoltà</a:t>
            </a:r>
            <a:r>
              <a:rPr lang="it-IT" b="1" dirty="0">
                <a:solidFill>
                  <a:srgbClr val="0070C0"/>
                </a:solidFill>
              </a:rPr>
              <a:t/>
            </a:r>
            <a:br>
              <a:rPr lang="it-IT" b="1" dirty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690688"/>
            <a:ext cx="10878207" cy="48743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3600" dirty="0"/>
              <a:t>La volontà di </a:t>
            </a:r>
            <a:r>
              <a:rPr lang="it-IT" sz="3600" i="1" dirty="0">
                <a:solidFill>
                  <a:srgbClr val="FF0000"/>
                </a:solidFill>
              </a:rPr>
              <a:t>costruire una famiglia con figli rimane alta (94,0% favorevole), </a:t>
            </a:r>
            <a:r>
              <a:rPr lang="it-IT" sz="3600" dirty="0"/>
              <a:t>seppur poi </a:t>
            </a:r>
            <a:r>
              <a:rPr lang="it-IT" sz="3600" b="1" dirty="0"/>
              <a:t>tenda progressivamente a calare nel tempo</a:t>
            </a:r>
            <a:r>
              <a:rPr lang="it-IT" sz="3600" dirty="0"/>
              <a:t> </a:t>
            </a:r>
            <a:r>
              <a:rPr lang="it-IT" sz="3600" b="1" dirty="0"/>
              <a:t>a causa delle difficoltà incontrate nel percorso di transizione alla vita adulta</a:t>
            </a:r>
            <a:r>
              <a:rPr lang="it-IT" sz="3600" dirty="0"/>
              <a:t>. </a:t>
            </a:r>
          </a:p>
          <a:p>
            <a:pPr algn="just"/>
            <a:r>
              <a:rPr lang="it-IT" sz="3600" dirty="0"/>
              <a:t>L’affermazione sulla </a:t>
            </a:r>
            <a:r>
              <a:rPr lang="it-IT" sz="3600" i="1" dirty="0">
                <a:solidFill>
                  <a:srgbClr val="FF0000"/>
                </a:solidFill>
              </a:rPr>
              <a:t>centralità del matrimonio trova l’accordo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/>
              <a:t>di </a:t>
            </a:r>
            <a:r>
              <a:rPr lang="it-IT" sz="3600" b="1" dirty="0"/>
              <a:t>quasi il 70,0% dei giovani </a:t>
            </a:r>
            <a:r>
              <a:rPr lang="it-IT" sz="3600" dirty="0"/>
              <a:t>con genitori coniugati, ma </a:t>
            </a:r>
            <a:r>
              <a:rPr lang="it-IT" sz="3600" b="1" i="1" dirty="0">
                <a:solidFill>
                  <a:srgbClr val="FF0000"/>
                </a:solidFill>
              </a:rPr>
              <a:t>scende al 46,0% </a:t>
            </a:r>
            <a:r>
              <a:rPr lang="it-IT" sz="3600" dirty="0"/>
              <a:t>tra chi ha sperimentato il fallimento del   matrimonio dei propri genitori. </a:t>
            </a:r>
          </a:p>
          <a:p>
            <a:pPr algn="just"/>
            <a:r>
              <a:rPr lang="it-IT" sz="3600" dirty="0"/>
              <a:t>Negli USA la percentuale di ragazzi che affermano che avere un buon matrimonio e una vita familiare è per loro "</a:t>
            </a:r>
            <a:r>
              <a:rPr lang="it-IT" sz="3600" dirty="0">
                <a:solidFill>
                  <a:srgbClr val="FF0000"/>
                </a:solidFill>
              </a:rPr>
              <a:t>importante/estremamente importante</a:t>
            </a:r>
            <a:r>
              <a:rPr lang="it-IT" sz="3600" dirty="0"/>
              <a:t>" è passata </a:t>
            </a:r>
            <a:r>
              <a:rPr lang="it-IT" sz="3600" b="1" dirty="0"/>
              <a:t>da un massimo del 75% negli anni '90 al 57% nel 2021</a:t>
            </a:r>
            <a:r>
              <a:rPr lang="it-IT" sz="3600" dirty="0"/>
              <a:t>. </a:t>
            </a:r>
            <a:endParaRPr lang="en-US" sz="3600" dirty="0"/>
          </a:p>
          <a:p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949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L’ISTAT ci dice che in dieci anni (2011-2021):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Sono </a:t>
            </a:r>
            <a:r>
              <a:rPr lang="it-IT" sz="3200" dirty="0">
                <a:solidFill>
                  <a:srgbClr val="C00000"/>
                </a:solidFill>
              </a:rPr>
              <a:t>diminuite le coppie con figli </a:t>
            </a:r>
            <a:r>
              <a:rPr lang="it-IT" sz="3200" dirty="0"/>
              <a:t>-14,0%, </a:t>
            </a:r>
            <a:endParaRPr lang="it-IT" sz="3200" dirty="0" smtClean="0"/>
          </a:p>
          <a:p>
            <a:r>
              <a:rPr lang="it-IT" sz="3200" dirty="0" smtClean="0">
                <a:solidFill>
                  <a:srgbClr val="C00000"/>
                </a:solidFill>
              </a:rPr>
              <a:t>Diminuiscono</a:t>
            </a:r>
            <a:r>
              <a:rPr lang="it-IT" sz="3200" dirty="0" smtClean="0"/>
              <a:t> </a:t>
            </a:r>
            <a:r>
              <a:rPr lang="it-IT" sz="3200" dirty="0"/>
              <a:t>anche le </a:t>
            </a:r>
            <a:r>
              <a:rPr lang="it-IT" sz="3200" dirty="0">
                <a:solidFill>
                  <a:srgbClr val="C00000"/>
                </a:solidFill>
              </a:rPr>
              <a:t>coppie senza figli conviventi </a:t>
            </a:r>
            <a:r>
              <a:rPr lang="it-IT" sz="3200" dirty="0"/>
              <a:t>(-3% rispetto al 2011</a:t>
            </a:r>
            <a:r>
              <a:rPr lang="it-IT" sz="3200" dirty="0" smtClean="0"/>
              <a:t>). 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Aumentate </a:t>
            </a:r>
            <a:r>
              <a:rPr lang="it-IT" sz="3200" b="1" dirty="0">
                <a:solidFill>
                  <a:srgbClr val="C00000"/>
                </a:solidFill>
              </a:rPr>
              <a:t>le madri sole con figli </a:t>
            </a:r>
            <a:r>
              <a:rPr lang="it-IT" sz="3200" dirty="0"/>
              <a:t>+35,5%. 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Aumentano </a:t>
            </a:r>
            <a:r>
              <a:rPr lang="it-IT" sz="3200" b="1" dirty="0">
                <a:solidFill>
                  <a:srgbClr val="C00000"/>
                </a:solidFill>
              </a:rPr>
              <a:t>invece i nuclei </a:t>
            </a:r>
            <a:r>
              <a:rPr lang="it-IT" sz="3200" b="1" dirty="0" err="1" smtClean="0">
                <a:solidFill>
                  <a:srgbClr val="C00000"/>
                </a:solidFill>
              </a:rPr>
              <a:t>monogenitore</a:t>
            </a:r>
            <a:r>
              <a:rPr lang="it-IT" sz="3200" b="1" dirty="0">
                <a:solidFill>
                  <a:srgbClr val="C00000"/>
                </a:solidFill>
              </a:rPr>
              <a:t>(+44</a:t>
            </a:r>
            <a:r>
              <a:rPr lang="it-IT" sz="3200" b="1" dirty="0" smtClean="0">
                <a:solidFill>
                  <a:srgbClr val="C00000"/>
                </a:solidFill>
              </a:rPr>
              <a:t>%),</a:t>
            </a:r>
            <a:r>
              <a:rPr lang="it-IT" sz="3200" b="1" dirty="0" smtClean="0"/>
              <a:t> </a:t>
            </a:r>
            <a:r>
              <a:rPr lang="it-IT" sz="3200" dirty="0"/>
              <a:t>ovvero padri e madri soli con uno o più figli, che passano da circa 2 milioni 650mila del 2011 a più di 3 milioni e 800mila nel </a:t>
            </a:r>
            <a:r>
              <a:rPr lang="it-IT" sz="3200" dirty="0" smtClean="0"/>
              <a:t>2021.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35" y="365125"/>
            <a:ext cx="1128583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30" y="365125"/>
            <a:ext cx="11112843" cy="403388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00432" y="4617990"/>
            <a:ext cx="958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Alla domanda : </a:t>
            </a:r>
            <a:r>
              <a:rPr lang="it-IT" b="1" dirty="0">
                <a:solidFill>
                  <a:srgbClr val="C00000"/>
                </a:solidFill>
              </a:rPr>
              <a:t>Di cosa si preoccupano/domandano i tuoi genitori</a:t>
            </a:r>
            <a:r>
              <a:rPr lang="it-IT" dirty="0"/>
              <a:t>: </a:t>
            </a:r>
          </a:p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98% «Rendimento Scolastico»;</a:t>
            </a:r>
          </a:p>
          <a:p>
            <a:r>
              <a:rPr lang="it-IT" dirty="0"/>
              <a:t>Il 60.0% «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I miei desideri</a:t>
            </a:r>
            <a:r>
              <a:rPr lang="it-IT" dirty="0"/>
              <a:t>»;</a:t>
            </a:r>
          </a:p>
          <a:p>
            <a:r>
              <a:rPr lang="it-IT" dirty="0"/>
              <a:t>L’8.0% le mie «</a:t>
            </a:r>
            <a:r>
              <a:rPr lang="it-IT" b="1" dirty="0">
                <a:solidFill>
                  <a:srgbClr val="FF0000"/>
                </a:solidFill>
              </a:rPr>
              <a:t>Frequentazioni On line</a:t>
            </a:r>
            <a:r>
              <a:rPr lang="it-IT" dirty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i="1" dirty="0" smtClean="0">
                <a:solidFill>
                  <a:srgbClr val="C00000"/>
                </a:solidFill>
              </a:rPr>
              <a:t>Genitori /Figli</a:t>
            </a:r>
            <a:endParaRPr lang="en-US" sz="4800" b="1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636487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Di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cosa si preoccupano/domandano i tuoi genitori</a:t>
            </a:r>
            <a:r>
              <a:rPr lang="it-IT" dirty="0" smtClean="0"/>
              <a:t>: </a:t>
            </a:r>
          </a:p>
          <a:p>
            <a:r>
              <a:rPr lang="it-IT" dirty="0" smtClean="0"/>
              <a:t>Il 98% «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Rendimento Scolastico</a:t>
            </a:r>
            <a:r>
              <a:rPr lang="it-IT" dirty="0" smtClean="0"/>
              <a:t>»;</a:t>
            </a:r>
          </a:p>
          <a:p>
            <a:r>
              <a:rPr lang="it-IT" dirty="0" smtClean="0"/>
              <a:t>Il 60.0% «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 miei desideri</a:t>
            </a:r>
            <a:r>
              <a:rPr lang="it-IT" dirty="0" smtClean="0"/>
              <a:t>»;</a:t>
            </a:r>
          </a:p>
          <a:p>
            <a:r>
              <a:rPr lang="it-IT" dirty="0" smtClean="0"/>
              <a:t>L’8.0% le mie «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Frequentazioni On line</a:t>
            </a:r>
            <a:r>
              <a:rPr lang="it-IT" dirty="0" smtClean="0"/>
              <a:t>».</a:t>
            </a:r>
          </a:p>
          <a:p>
            <a:r>
              <a:rPr lang="it-IT" i="1" dirty="0"/>
              <a:t>ISTAT (2022): su 3,4 milioni di ragazzi che hanno un cellulare solo 600mila hanno attivato il </a:t>
            </a:r>
            <a:r>
              <a:rPr lang="it-IT" i="1" dirty="0" err="1"/>
              <a:t>parental</a:t>
            </a:r>
            <a:r>
              <a:rPr lang="it-IT" i="1" dirty="0"/>
              <a:t> control</a:t>
            </a:r>
            <a:r>
              <a:rPr lang="it-IT" dirty="0"/>
              <a:t>, perché le </a:t>
            </a:r>
            <a:r>
              <a:rPr lang="it-IT" dirty="0" err="1"/>
              <a:t>Sim</a:t>
            </a:r>
            <a:r>
              <a:rPr lang="it-IT" dirty="0"/>
              <a:t> intestate ai minori sono pochissime e la maggior parte sono intestate ai genitori". 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Impact of Internet Pornography on Adolescents: A Review of the Research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 smtClean="0"/>
              <a:t>Sexual </a:t>
            </a:r>
            <a:r>
              <a:rPr lang="en-US" i="1" dirty="0"/>
              <a:t>Addiction &amp; Compulsivity</a:t>
            </a:r>
            <a:r>
              <a:rPr lang="en-US" dirty="0"/>
              <a:t>, 19:99–122, 2012</a:t>
            </a:r>
          </a:p>
          <a:p>
            <a:r>
              <a:rPr lang="en-US" dirty="0"/>
              <a:t>Copyright © Taylor &amp; Francis Group, LLC</a:t>
            </a:r>
          </a:p>
          <a:p>
            <a:r>
              <a:rPr lang="en-US" dirty="0"/>
              <a:t>ISSN: 1072-0162 print / 1532-5318 online</a:t>
            </a:r>
          </a:p>
          <a:p>
            <a:r>
              <a:rPr lang="en-US" dirty="0"/>
              <a:t>DOI: </a:t>
            </a:r>
            <a:r>
              <a:rPr lang="en-US" dirty="0" smtClean="0"/>
              <a:t>10.1080/10720162.2012.660431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1959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di Office</vt:lpstr>
      <vt:lpstr>Regione Lazio  L’esigenza delle Famiglie : Cosa dicono i numeri?</vt:lpstr>
      <vt:lpstr>Perché studiare la Famiglia? Anche con le Statistiche?</vt:lpstr>
      <vt:lpstr>Presentazione standard di PowerPoint</vt:lpstr>
      <vt:lpstr>La Famiglia: primo soggetto</vt:lpstr>
      <vt:lpstr> Una attesa in difficoltà </vt:lpstr>
      <vt:lpstr>L’ISTAT ci dice che in dieci anni (2011-2021):</vt:lpstr>
      <vt:lpstr>Presentazione standard di PowerPoint</vt:lpstr>
      <vt:lpstr>Presentazione standard di PowerPoint</vt:lpstr>
      <vt:lpstr>Genitori /Figli</vt:lpstr>
      <vt:lpstr>Presentazione standard di PowerPoint</vt:lpstr>
      <vt:lpstr>Involontariamente Celibi  e Misogenia</vt:lpstr>
      <vt:lpstr>Femminicidi in Italia</vt:lpstr>
      <vt:lpstr>Donna e madre nel lavoro?</vt:lpstr>
      <vt:lpstr>Donna, famiglia e lavoro</vt:lpstr>
      <vt:lpstr>Donna  e famiglia</vt:lpstr>
      <vt:lpstr>Livello di soddisfazione dei coniugi/genitori in funzione della singola disponibilita’ per aree di impegno</vt:lpstr>
      <vt:lpstr>Famiglia e precarietà</vt:lpstr>
      <vt:lpstr>  E i nonni…. stanno a guardare?  Senza il loro (possibile) grande contributo?</vt:lpstr>
      <vt:lpstr> Dalla crisi alle origini del vero sostegno della famiglia «Un futuro ancora rosa ma non roseo» </vt:lpstr>
      <vt:lpstr>Possibili azioni per favorire la donna madre e lavoratrice</vt:lpstr>
      <vt:lpstr>Alcuni risultati.</vt:lpstr>
      <vt:lpstr>Le azioni sono più efficaci se intraprese a livello locale o a livello nazionale? </vt:lpstr>
      <vt:lpstr>In Francia, uno studio condotto da Familya (2023) fa i conti alla crisi</vt:lpstr>
      <vt:lpstr>In Francia uno studio condotto sul tema delle separazioni coniugali (Familya, 2023)</vt:lpstr>
      <vt:lpstr>Non solo parlare di Famiglia ma parlare alla Famiglia…..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bolzan</dc:creator>
  <cp:lastModifiedBy>bolzan</cp:lastModifiedBy>
  <cp:revision>58</cp:revision>
  <dcterms:created xsi:type="dcterms:W3CDTF">2024-08-07T09:11:32Z</dcterms:created>
  <dcterms:modified xsi:type="dcterms:W3CDTF">2024-12-19T10:45:25Z</dcterms:modified>
</cp:coreProperties>
</file>